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3.xml" ContentType="application/vnd.openxmlformats-officedocument.presentationml.notesSlide+xml"/>
  <Override PartName="/ppt/tags/tag47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64" r:id="rId2"/>
    <p:sldMasterId id="2147483679" r:id="rId3"/>
    <p:sldMasterId id="2147483694" r:id="rId4"/>
    <p:sldMasterId id="2147483708" r:id="rId5"/>
    <p:sldMasterId id="2147483722" r:id="rId6"/>
  </p:sldMasterIdLst>
  <p:notesMasterIdLst>
    <p:notesMasterId r:id="rId71"/>
  </p:notesMasterIdLst>
  <p:sldIdLst>
    <p:sldId id="328" r:id="rId7"/>
    <p:sldId id="379" r:id="rId8"/>
    <p:sldId id="331" r:id="rId9"/>
    <p:sldId id="330" r:id="rId10"/>
    <p:sldId id="403" r:id="rId11"/>
    <p:sldId id="464" r:id="rId12"/>
    <p:sldId id="398" r:id="rId13"/>
    <p:sldId id="452" r:id="rId14"/>
    <p:sldId id="465" r:id="rId15"/>
    <p:sldId id="404" r:id="rId16"/>
    <p:sldId id="466" r:id="rId17"/>
    <p:sldId id="467" r:id="rId18"/>
    <p:sldId id="447" r:id="rId19"/>
    <p:sldId id="449" r:id="rId20"/>
    <p:sldId id="405" r:id="rId21"/>
    <p:sldId id="412" r:id="rId22"/>
    <p:sldId id="413" r:id="rId23"/>
    <p:sldId id="418" r:id="rId24"/>
    <p:sldId id="407" r:id="rId25"/>
    <p:sldId id="406" r:id="rId26"/>
    <p:sldId id="408" r:id="rId27"/>
    <p:sldId id="409" r:id="rId28"/>
    <p:sldId id="419" r:id="rId29"/>
    <p:sldId id="410" r:id="rId30"/>
    <p:sldId id="414" r:id="rId31"/>
    <p:sldId id="445" r:id="rId32"/>
    <p:sldId id="411" r:id="rId33"/>
    <p:sldId id="446" r:id="rId34"/>
    <p:sldId id="415" r:id="rId35"/>
    <p:sldId id="416" r:id="rId36"/>
    <p:sldId id="417" r:id="rId37"/>
    <p:sldId id="423" r:id="rId38"/>
    <p:sldId id="420" r:id="rId39"/>
    <p:sldId id="424" r:id="rId40"/>
    <p:sldId id="422" r:id="rId41"/>
    <p:sldId id="427" r:id="rId42"/>
    <p:sldId id="462" r:id="rId43"/>
    <p:sldId id="460" r:id="rId44"/>
    <p:sldId id="453" r:id="rId45"/>
    <p:sldId id="429" r:id="rId46"/>
    <p:sldId id="451" r:id="rId47"/>
    <p:sldId id="461" r:id="rId48"/>
    <p:sldId id="430" r:id="rId49"/>
    <p:sldId id="458" r:id="rId50"/>
    <p:sldId id="431" r:id="rId51"/>
    <p:sldId id="432" r:id="rId52"/>
    <p:sldId id="433" r:id="rId53"/>
    <p:sldId id="381" r:id="rId54"/>
    <p:sldId id="435" r:id="rId55"/>
    <p:sldId id="437" r:id="rId56"/>
    <p:sldId id="459" r:id="rId57"/>
    <p:sldId id="436" r:id="rId58"/>
    <p:sldId id="438" r:id="rId59"/>
    <p:sldId id="439" r:id="rId60"/>
    <p:sldId id="440" r:id="rId61"/>
    <p:sldId id="383" r:id="rId62"/>
    <p:sldId id="442" r:id="rId63"/>
    <p:sldId id="456" r:id="rId64"/>
    <p:sldId id="457" r:id="rId65"/>
    <p:sldId id="455" r:id="rId66"/>
    <p:sldId id="454" r:id="rId67"/>
    <p:sldId id="444" r:id="rId68"/>
    <p:sldId id="375" r:id="rId69"/>
    <p:sldId id="376" r:id="rId7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5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5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5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5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5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-65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-65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-65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-65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9966"/>
    <a:srgbClr val="FF0000"/>
    <a:srgbClr val="5FEFCD"/>
    <a:srgbClr val="FFFF66"/>
    <a:srgbClr val="C5D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5" autoAdjust="0"/>
    <p:restoredTop sz="94660"/>
  </p:normalViewPr>
  <p:slideViewPr>
    <p:cSldViewPr>
      <p:cViewPr>
        <p:scale>
          <a:sx n="84" d="100"/>
          <a:sy n="84" d="100"/>
        </p:scale>
        <p:origin x="-1602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" Type="http://schemas.openxmlformats.org/officeDocument/2006/relationships/slide" Target="slides/slide1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4" Type="http://schemas.openxmlformats.org/officeDocument/2006/relationships/image" Target="../media/image9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Relationship Id="rId4" Type="http://schemas.openxmlformats.org/officeDocument/2006/relationships/image" Target="../media/image97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image" Target="../media/image98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101.wmf"/><Relationship Id="rId1" Type="http://schemas.openxmlformats.org/officeDocument/2006/relationships/image" Target="../media/image100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31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331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BCB2A2A-E4B1-4B3A-BC98-F0733E997BD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6891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C4D5DE-D858-4E5C-93C1-4CAF6EBC272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11AE12-389C-4F98-979D-BF5409D0AE2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862BDB-E7A4-4730-ACEC-6A5D20F7CC5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524000"/>
            <a:ext cx="7772400" cy="46482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7A8077-2A0E-4763-8220-5C9484A2394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524000"/>
            <a:ext cx="3810000" cy="46482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E73C93-25F3-4A54-9D73-B50D7324D43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DA459E-D634-43E9-A64E-69C926B7A03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7347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48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49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50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51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52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53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54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55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56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57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58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59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60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61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62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63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64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65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66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67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68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69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70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71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72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73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74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75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76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77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78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79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80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81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82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83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84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85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86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87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88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89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90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91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92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93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94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95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96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97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98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399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00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01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02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03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04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05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06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07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08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09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10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11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12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13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14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15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16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17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18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19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20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21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22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23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24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25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26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27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28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29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30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31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32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33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34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35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36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37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38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39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40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41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42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43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44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45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46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47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48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49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50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51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52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53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54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55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56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57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58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59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60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61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62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63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64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65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66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67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68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69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70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71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72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73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74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75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76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77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78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79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80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81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82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83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84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85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86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87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88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89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90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91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92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93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94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95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96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97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98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499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00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01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02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03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04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05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06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07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08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09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10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11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12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13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14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15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16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17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18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19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20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21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22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23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24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25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26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27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28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29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30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31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32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33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34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35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36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37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38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39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40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41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42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43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44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45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46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47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48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49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50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51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52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53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54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55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56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57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58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59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60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7561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</p:grpSp>
      <p:sp>
        <p:nvSpPr>
          <p:cNvPr id="57562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563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7564" name="Rectangle 2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77DDCA40-E33E-4A72-8AAD-554E38F5CAFA}" type="datetime1">
              <a:rPr lang="en-US">
                <a:solidFill>
                  <a:srgbClr val="FFFFFF"/>
                </a:solidFill>
              </a:rPr>
              <a:pPr/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7565" name="Rectangle 221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7566" name="Rectangle 2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8E87054-80FB-40C9-ADEF-779653B76B7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671572"/>
      </p:ext>
    </p:extLst>
  </p:cSld>
  <p:clrMapOvr>
    <a:masterClrMapping/>
  </p:clrMapOvr>
  <p:transition spd="slow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2A0C017-4D4F-4F18-8A05-680A941A63F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A4C1C304-4B7A-459B-A179-95CB5B1EB59D}" type="datetime1">
              <a:rPr lang="en-US">
                <a:solidFill>
                  <a:srgbClr val="FFFFFF"/>
                </a:solidFill>
              </a:rPr>
              <a:pPr/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938760"/>
      </p:ext>
    </p:extLst>
  </p:cSld>
  <p:clrMapOvr>
    <a:masterClrMapping/>
  </p:clrMapOvr>
  <p:transition spd="slow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1B27F3A-AE2B-4F19-848F-65AB5145686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DE990A99-1274-4FD2-A7B6-4F0721DFA89D}" type="datetime1">
              <a:rPr lang="en-US">
                <a:solidFill>
                  <a:srgbClr val="FFFFFF"/>
                </a:solidFill>
              </a:rPr>
              <a:pPr/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808180"/>
      </p:ext>
    </p:extLst>
  </p:cSld>
  <p:clrMapOvr>
    <a:masterClrMapping/>
  </p:clrMapOvr>
  <p:transition spd="slow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882A75A-25C6-4D76-BFB4-FC6C2748A33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8C5628B2-7E82-4FB4-94FA-2757C439BAE3}" type="datetime1">
              <a:rPr lang="en-US">
                <a:solidFill>
                  <a:srgbClr val="FFFFFF"/>
                </a:solidFill>
              </a:rPr>
              <a:pPr/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242531"/>
      </p:ext>
    </p:extLst>
  </p:cSld>
  <p:clrMapOvr>
    <a:masterClrMapping/>
  </p:clrMapOvr>
  <p:transition spd="slow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D827DC-9BC9-4B59-AD8E-EE246358798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3447E494-540C-434B-8EA2-329604018087}" type="datetime1">
              <a:rPr lang="en-US">
                <a:solidFill>
                  <a:srgbClr val="FFFFFF"/>
                </a:solidFill>
              </a:rPr>
              <a:pPr/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13816"/>
      </p:ext>
    </p:extLst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BA5E1C-76E0-47C1-A786-37E8944CA37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9E461B0-3C06-4A03-B625-B343177ACCC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9FA3A8B0-1F53-490C-93DC-65881AD39554}" type="datetime1">
              <a:rPr lang="en-US">
                <a:solidFill>
                  <a:srgbClr val="FFFFFF"/>
                </a:solidFill>
              </a:rPr>
              <a:pPr/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76371"/>
      </p:ext>
    </p:extLst>
  </p:cSld>
  <p:clrMapOvr>
    <a:masterClrMapping/>
  </p:clrMapOvr>
  <p:transition spd="slow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6379A3-5B54-4C09-A649-E9501A7A71F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882B633B-FE71-4863-A26F-BB5B40AAF8C2}" type="datetime1">
              <a:rPr lang="en-US">
                <a:solidFill>
                  <a:srgbClr val="FFFFFF"/>
                </a:solidFill>
              </a:rPr>
              <a:pPr/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0191"/>
      </p:ext>
    </p:extLst>
  </p:cSld>
  <p:clrMapOvr>
    <a:masterClrMapping/>
  </p:clrMapOvr>
  <p:transition spd="slow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8E26A5-5C67-47C4-9BB7-398B7841F9E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733B72D1-B53F-47AC-86CC-AF60C3BA93E3}" type="datetime1">
              <a:rPr lang="en-US">
                <a:solidFill>
                  <a:srgbClr val="FFFFFF"/>
                </a:solidFill>
              </a:rPr>
              <a:pPr/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967047"/>
      </p:ext>
    </p:extLst>
  </p:cSld>
  <p:clrMapOvr>
    <a:masterClrMapping/>
  </p:clrMapOvr>
  <p:transition spd="slow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17B5A90-8EFC-4921-8831-20E068205BA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E73D0BF1-CAFD-46B5-A367-19D663392F5D}" type="datetime1">
              <a:rPr lang="en-US">
                <a:solidFill>
                  <a:srgbClr val="FFFFFF"/>
                </a:solidFill>
              </a:rPr>
              <a:pPr/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531019"/>
      </p:ext>
    </p:extLst>
  </p:cSld>
  <p:clrMapOvr>
    <a:masterClrMapping/>
  </p:clrMapOvr>
  <p:transition spd="slow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147A84-DFEE-4C2F-99C7-F4BEDC71699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67CE385E-19FC-466C-A9D1-F33E98E6995F}" type="datetime1">
              <a:rPr lang="en-US">
                <a:solidFill>
                  <a:srgbClr val="FFFFFF"/>
                </a:solidFill>
              </a:rPr>
              <a:pPr/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129222"/>
      </p:ext>
    </p:extLst>
  </p:cSld>
  <p:clrMapOvr>
    <a:masterClrMapping/>
  </p:clrMapOvr>
  <p:transition spd="slow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7689F47-BBB8-4599-8E95-0DD5F22EBD2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91E1C2E0-215B-4713-B74F-59D1BFFF2D5F}" type="datetime1">
              <a:rPr lang="en-US">
                <a:solidFill>
                  <a:srgbClr val="FFFFFF"/>
                </a:solidFill>
              </a:rPr>
              <a:pPr/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2705"/>
      </p:ext>
    </p:extLst>
  </p:cSld>
  <p:clrMapOvr>
    <a:masterClrMapping/>
  </p:clrMapOvr>
  <p:transition spd="slow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790E-03F2-4F55-A1CC-7145612D745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42416"/>
      </p:ext>
    </p:extLst>
  </p:cSld>
  <p:clrMapOvr>
    <a:masterClrMapping/>
  </p:clrMapOvr>
  <p:transition spd="slow">
    <p:newsfla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6BFBD-6723-43BD-9B11-E124CBAE009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7FFE4-CC13-47F3-B064-23E3DBDD10EB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238072"/>
      </p:ext>
    </p:extLst>
  </p:cSld>
  <p:clrMapOvr>
    <a:masterClrMapping/>
  </p:clrMapOvr>
  <p:transition spd="slow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FAE43-3AC6-4521-A2E8-2EE55F5DF3F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3744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C4D5DE-D858-4E5C-93C1-4CAF6EBC27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68537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071380-A25E-4EB9-B980-4537F3E87C5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BA5E1C-76E0-47C1-A786-37E8944CA37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1640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071380-A25E-4EB9-B980-4537F3E87C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14064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19348F-BF31-42BA-B2CB-B13D50AC27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3739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DDD625-DDFD-4B53-9FFF-58991492D7A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514209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46913B-988C-4165-9ABF-EB46AFF713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598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A78FFC-C6EF-4B97-9A7C-9333D257E6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4023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439C12-A12C-41CD-8356-0AC46F5A15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24959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027C7D-DEA5-4D03-8B3B-9C58F7709B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670470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11AE12-389C-4F98-979D-BF5409D0AE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27909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862BDB-E7A4-4730-ACEC-6A5D20F7CC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240262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19348F-BF31-42BA-B2CB-B13D50AC27D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524000"/>
            <a:ext cx="7772400" cy="46482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7A8077-2A0E-4763-8220-5C9484A239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43223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524000"/>
            <a:ext cx="3810000" cy="46482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E73C93-25F3-4A54-9D73-B50D7324D4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8336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DA459E-D634-43E9-A64E-69C926B7A0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3616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9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57562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563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05F81-6321-4A7B-9BA5-27D7515063CC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847FE-1EC0-447F-A016-238CC097F4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335408"/>
      </p:ext>
    </p:extLst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B31EA-1167-4F75-868D-6C968CE1792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45CD4-B0EB-4A1A-AF99-96E6E4D4BC67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081194"/>
      </p:ext>
    </p:extLst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E8BA1-05DA-4FAC-B1A3-7D4A4EFE1A0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608FE-2C02-4577-8C1A-3C1FC187EE6C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556793"/>
      </p:ext>
    </p:extLst>
  </p:cSld>
  <p:clrMapOvr>
    <a:masterClrMapping/>
  </p:clrMapOvr>
  <p:transition spd="slow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A2D93-D5BC-4CB4-BCA7-01373D2AA91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54E74-B7BE-4DBE-A179-AE35E3B295A9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762386"/>
      </p:ext>
    </p:extLst>
  </p:cSld>
  <p:clrMapOvr>
    <a:masterClrMapping/>
  </p:clrMapOvr>
  <p:transition spd="slow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34AFE-5734-4B80-B28D-7E38247FD8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26FA7-075E-422F-8210-AADAE73B29B9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862945"/>
      </p:ext>
    </p:extLst>
  </p:cSld>
  <p:clrMapOvr>
    <a:masterClrMapping/>
  </p:clrMapOvr>
  <p:transition spd="slow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E3E52-D8FF-4194-9440-0EE0A83FFA2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A6508-CE75-4650-8734-475B93017D07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33554"/>
      </p:ext>
    </p:extLst>
  </p:cSld>
  <p:clrMapOvr>
    <a:masterClrMapping/>
  </p:clrMapOvr>
  <p:transition spd="slow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65AA3-6E4E-4C75-B1EB-F52E882C77F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DB124-4AE0-4644-8F9C-DECB56BCA4F3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533728"/>
      </p:ext>
    </p:extLst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DDD625-DDFD-4B53-9FFF-58991492D7A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07F07-3B56-462C-B554-361B3A64E5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F5647-17D2-45D0-9374-5735B1311884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101942"/>
      </p:ext>
    </p:extLst>
  </p:cSld>
  <p:clrMapOvr>
    <a:masterClrMapping/>
  </p:clrMapOvr>
  <p:transition spd="slow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59EA7-4C13-4AB6-9BA7-9AEE89857EE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C7720-8D73-4689-A636-4222AD2B0634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216565"/>
      </p:ext>
    </p:extLst>
  </p:cSld>
  <p:clrMapOvr>
    <a:masterClrMapping/>
  </p:clrMapOvr>
  <p:transition spd="slow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85114-66BF-4783-8611-BB6119E7A92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01A8D-C3CF-4A27-A272-DCA9F56AB38C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70953"/>
      </p:ext>
    </p:extLst>
  </p:cSld>
  <p:clrMapOvr>
    <a:masterClrMapping/>
  </p:clrMapOvr>
  <p:transition spd="slow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DD422-DC93-44C8-A5D0-C49C35B038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64ECF-71D3-49A8-AF61-C99DC4F0D967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818313"/>
      </p:ext>
    </p:extLst>
  </p:cSld>
  <p:clrMapOvr>
    <a:masterClrMapping/>
  </p:clrMapOvr>
  <p:transition spd="slow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3F880-12AD-4A49-8C63-61B9511FA9B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887743"/>
      </p:ext>
    </p:extLst>
  </p:cSld>
  <p:clrMapOvr>
    <a:masterClrMapping/>
  </p:clrMapOvr>
  <p:transition spd="slow">
    <p:newsflash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CEF99-7807-4E77-9006-4B436EA792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93DA4-AAA5-44D4-99E4-266E0684DA5B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233080"/>
      </p:ext>
    </p:extLst>
  </p:cSld>
  <p:clrMapOvr>
    <a:masterClrMapping/>
  </p:clrMapOvr>
  <p:transition spd="slow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9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57562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563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05F81-6321-4A7B-9BA5-27D7515063CC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847FE-1EC0-447F-A016-238CC097F4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083763"/>
      </p:ext>
    </p:extLst>
  </p:cSld>
  <p:clrMapOvr>
    <a:masterClrMapping/>
  </p:clrMapOvr>
  <p:transition spd="slow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B31EA-1167-4F75-868D-6C968CE1792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45CD4-B0EB-4A1A-AF99-96E6E4D4BC67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854395"/>
      </p:ext>
    </p:extLst>
  </p:cSld>
  <p:clrMapOvr>
    <a:masterClrMapping/>
  </p:clrMapOvr>
  <p:transition spd="slow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E8BA1-05DA-4FAC-B1A3-7D4A4EFE1A0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608FE-2C02-4577-8C1A-3C1FC187EE6C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137561"/>
      </p:ext>
    </p:extLst>
  </p:cSld>
  <p:clrMapOvr>
    <a:masterClrMapping/>
  </p:clrMapOvr>
  <p:transition spd="slow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A2D93-D5BC-4CB4-BCA7-01373D2AA91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54E74-B7BE-4DBE-A179-AE35E3B295A9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813096"/>
      </p:ext>
    </p:extLst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46913B-988C-4165-9ABF-EB46AFF7132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34AFE-5734-4B80-B28D-7E38247FD8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26FA7-075E-422F-8210-AADAE73B29B9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810468"/>
      </p:ext>
    </p:extLst>
  </p:cSld>
  <p:clrMapOvr>
    <a:masterClrMapping/>
  </p:clrMapOvr>
  <p:transition spd="slow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E3E52-D8FF-4194-9440-0EE0A83FFA2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A6508-CE75-4650-8734-475B93017D07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990496"/>
      </p:ext>
    </p:extLst>
  </p:cSld>
  <p:clrMapOvr>
    <a:masterClrMapping/>
  </p:clrMapOvr>
  <p:transition spd="slow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65AA3-6E4E-4C75-B1EB-F52E882C77F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DB124-4AE0-4644-8F9C-DECB56BCA4F3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196344"/>
      </p:ext>
    </p:extLst>
  </p:cSld>
  <p:clrMapOvr>
    <a:masterClrMapping/>
  </p:clrMapOvr>
  <p:transition spd="slow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07F07-3B56-462C-B554-361B3A64E5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F5647-17D2-45D0-9374-5735B1311884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834756"/>
      </p:ext>
    </p:extLst>
  </p:cSld>
  <p:clrMapOvr>
    <a:masterClrMapping/>
  </p:clrMapOvr>
  <p:transition spd="slow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59EA7-4C13-4AB6-9BA7-9AEE89857EE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C7720-8D73-4689-A636-4222AD2B0634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579433"/>
      </p:ext>
    </p:extLst>
  </p:cSld>
  <p:clrMapOvr>
    <a:masterClrMapping/>
  </p:clrMapOvr>
  <p:transition spd="slow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85114-66BF-4783-8611-BB6119E7A92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01A8D-C3CF-4A27-A272-DCA9F56AB38C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670779"/>
      </p:ext>
    </p:extLst>
  </p:cSld>
  <p:clrMapOvr>
    <a:masterClrMapping/>
  </p:clrMapOvr>
  <p:transition spd="slow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DD422-DC93-44C8-A5D0-C49C35B038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64ECF-71D3-49A8-AF61-C99DC4F0D967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689407"/>
      </p:ext>
    </p:extLst>
  </p:cSld>
  <p:clrMapOvr>
    <a:masterClrMapping/>
  </p:clrMapOvr>
  <p:transition spd="slow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3F880-12AD-4A49-8C63-61B9511FA9B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64272"/>
      </p:ext>
    </p:extLst>
  </p:cSld>
  <p:clrMapOvr>
    <a:masterClrMapping/>
  </p:clrMapOvr>
  <p:transition spd="slow">
    <p:newsflash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CEF99-7807-4E77-9006-4B436EA792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93DA4-AAA5-44D4-99E4-266E0684DA5B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470614"/>
      </p:ext>
    </p:extLst>
  </p:cSld>
  <p:clrMapOvr>
    <a:masterClrMapping/>
  </p:clrMapOvr>
  <p:transition spd="slow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9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57562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563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05F81-6321-4A7B-9BA5-27D7515063CC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847FE-1EC0-447F-A016-238CC097F4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843078"/>
      </p:ext>
    </p:extLst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A78FFC-C6EF-4B97-9A7C-9333D257E6D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B31EA-1167-4F75-868D-6C968CE1792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45CD4-B0EB-4A1A-AF99-96E6E4D4BC67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708340"/>
      </p:ext>
    </p:extLst>
  </p:cSld>
  <p:clrMapOvr>
    <a:masterClrMapping/>
  </p:clrMapOvr>
  <p:transition spd="slow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E8BA1-05DA-4FAC-B1A3-7D4A4EFE1A0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608FE-2C02-4577-8C1A-3C1FC187EE6C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766969"/>
      </p:ext>
    </p:extLst>
  </p:cSld>
  <p:clrMapOvr>
    <a:masterClrMapping/>
  </p:clrMapOvr>
  <p:transition spd="slow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A2D93-D5BC-4CB4-BCA7-01373D2AA91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54E74-B7BE-4DBE-A179-AE35E3B295A9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91049"/>
      </p:ext>
    </p:extLst>
  </p:cSld>
  <p:clrMapOvr>
    <a:masterClrMapping/>
  </p:clrMapOvr>
  <p:transition spd="slow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34AFE-5734-4B80-B28D-7E38247FD8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26FA7-075E-422F-8210-AADAE73B29B9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179712"/>
      </p:ext>
    </p:extLst>
  </p:cSld>
  <p:clrMapOvr>
    <a:masterClrMapping/>
  </p:clrMapOvr>
  <p:transition spd="slow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E3E52-D8FF-4194-9440-0EE0A83FFA2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A6508-CE75-4650-8734-475B93017D07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58183"/>
      </p:ext>
    </p:extLst>
  </p:cSld>
  <p:clrMapOvr>
    <a:masterClrMapping/>
  </p:clrMapOvr>
  <p:transition spd="slow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65AA3-6E4E-4C75-B1EB-F52E882C77F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DB124-4AE0-4644-8F9C-DECB56BCA4F3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220067"/>
      </p:ext>
    </p:extLst>
  </p:cSld>
  <p:clrMapOvr>
    <a:masterClrMapping/>
  </p:clrMapOvr>
  <p:transition spd="slow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07F07-3B56-462C-B554-361B3A64E5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F5647-17D2-45D0-9374-5735B1311884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01461"/>
      </p:ext>
    </p:extLst>
  </p:cSld>
  <p:clrMapOvr>
    <a:masterClrMapping/>
  </p:clrMapOvr>
  <p:transition spd="slow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59EA7-4C13-4AB6-9BA7-9AEE89857EE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C7720-8D73-4689-A636-4222AD2B0634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50716"/>
      </p:ext>
    </p:extLst>
  </p:cSld>
  <p:clrMapOvr>
    <a:masterClrMapping/>
  </p:clrMapOvr>
  <p:transition spd="slow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85114-66BF-4783-8611-BB6119E7A92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01A8D-C3CF-4A27-A272-DCA9F56AB38C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08839"/>
      </p:ext>
    </p:extLst>
  </p:cSld>
  <p:clrMapOvr>
    <a:masterClrMapping/>
  </p:clrMapOvr>
  <p:transition spd="slow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DD422-DC93-44C8-A5D0-C49C35B038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64ECF-71D3-49A8-AF61-C99DC4F0D967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709755"/>
      </p:ext>
    </p:extLst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439C12-A12C-41CD-8356-0AC46F5A15F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3F880-12AD-4A49-8C63-61B9511FA9B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1630"/>
      </p:ext>
    </p:extLst>
  </p:cSld>
  <p:clrMapOvr>
    <a:masterClrMapping/>
  </p:clrMapOvr>
  <p:transition spd="slow">
    <p:newsflash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CEF99-7807-4E77-9006-4B436EA792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93DA4-AAA5-44D4-99E4-266E0684DA5B}" type="datetime1">
              <a:rPr lang="en-US">
                <a:solidFill>
                  <a:srgbClr val="FFFFFF"/>
                </a:solidFill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1500"/>
      </p:ext>
    </p:extLst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027C7D-DEA5-4D03-8B3B-9C58F7709BF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0F0B56F-3248-43AA-805C-8411666B3F12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slow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-65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-65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-65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-65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56323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56324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56325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56326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56327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56328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56329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56330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56331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56332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56333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56334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56335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56336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56337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56338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56339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56340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56341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56342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56343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56344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56345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56346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56347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56348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56349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56350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56351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56352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56353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56354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endParaRPr>
            </a:p>
          </p:txBody>
        </p:sp>
        <p:sp>
          <p:nvSpPr>
            <p:cNvPr id="56355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56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57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58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59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60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61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62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63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64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65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66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67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68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69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70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71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72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73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74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75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76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77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78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79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80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81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82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83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84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85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86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87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88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89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90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91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92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93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94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95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96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97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98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399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00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01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02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03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04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05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06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07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08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09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10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11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12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13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14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15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16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17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18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19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20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21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22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23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24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25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26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27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28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29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30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31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32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33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34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35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36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37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38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39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40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41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42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43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44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45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46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47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48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49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50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51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52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53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54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55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56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57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58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59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60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61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62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63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64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65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66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67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68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69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70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71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72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73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74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75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76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77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78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79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80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81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82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83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84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85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86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87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88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89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90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91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92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93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94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95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96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97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98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499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00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01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02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03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04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05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06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07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08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09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10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11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12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13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14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15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16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17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18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19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20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21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22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23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24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25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26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27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28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29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30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31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32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33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34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35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36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6537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</p:grpSp>
      <p:sp>
        <p:nvSpPr>
          <p:cNvPr id="56538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14972CF4-2EC3-4522-B670-49206E627323}" type="slidenum">
              <a:rPr lang="en-US">
                <a:solidFill>
                  <a:srgbClr val="FFFFFF"/>
                </a:solidFill>
                <a:latin typeface="Arial" charset="0"/>
                <a:ea typeface="+mn-ea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sp>
        <p:nvSpPr>
          <p:cNvPr id="56539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6947F21-88BB-45BD-BF7F-EB9E1ED3BF1D}" type="datetime1">
              <a:rPr lang="en-US">
                <a:solidFill>
                  <a:srgbClr val="FFFFFF"/>
                </a:solidFill>
                <a:latin typeface="Arial" charset="0"/>
                <a:ea typeface="+mn-ea"/>
              </a:rPr>
              <a:pPr/>
              <a:t>7/21/2011</a:t>
            </a:fld>
            <a:endParaRPr lang="en-US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sp>
        <p:nvSpPr>
          <p:cNvPr id="56540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sp>
        <p:nvSpPr>
          <p:cNvPr id="56541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542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2401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transition spd="slow">
    <p:dissolve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6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6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0F0B56F-3248-43AA-805C-8411666B3F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4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</p:sldLayoutIdLst>
  <p:transition spd="slow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-65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-65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-65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-65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56323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24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25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26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27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28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29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30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31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32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33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34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35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36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37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38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39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40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41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42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43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44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45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46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47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48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49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50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51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52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53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54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55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56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57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58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59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60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61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62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63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64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65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66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67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68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69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70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71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72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73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74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75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76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77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78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79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80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81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82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83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84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85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86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87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88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89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90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91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92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93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94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95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96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97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98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99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00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01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02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03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04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05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06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07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08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09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10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11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12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13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14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15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16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17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18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19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20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21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22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23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24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25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26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27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28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29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30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31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32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33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34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35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36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37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38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39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40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41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42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43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44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45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46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47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48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49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50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51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52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53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54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55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56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57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58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59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60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61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62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63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64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65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66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67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68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69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70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71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72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73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74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75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76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77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78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79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80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81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82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83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84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85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86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87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88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89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90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91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92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93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94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95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96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97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98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99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00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01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02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03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04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05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06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07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08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09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10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11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12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13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14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15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16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17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18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19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20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21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22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23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24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25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26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27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28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29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30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31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32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33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34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35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36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37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56538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5BD67A8-AA62-49FB-9021-1188068E5A59}" type="slidenum">
              <a:rPr lang="en-US">
                <a:solidFill>
                  <a:srgbClr val="FFFFFF"/>
                </a:solidFill>
                <a:ea typeface="+mn-ea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56539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79608F6-72CB-4B56-BBEE-8B3838A37158}" type="datetime1">
              <a:rPr lang="en-US">
                <a:solidFill>
                  <a:srgbClr val="FFFFFF"/>
                </a:solidFill>
                <a:ea typeface="+mn-ea"/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56540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56541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542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61969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ransition spd="slow">
    <p:dissolv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56323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24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25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26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27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28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29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30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31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32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33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34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35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36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37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38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39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40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41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42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43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44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45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46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47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48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49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50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51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52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53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54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55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56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57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58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59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60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61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62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63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64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65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66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67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68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69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70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71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72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73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74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75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76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77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78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79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80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81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82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83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84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85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86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87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88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89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90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91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92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93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94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95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96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97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98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99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00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01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02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03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04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05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06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07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08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09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10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11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12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13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14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15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16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17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18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19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20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21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22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23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24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25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26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27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28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29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30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31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32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33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34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35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36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37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38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39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40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41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42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43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44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45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46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47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48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49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50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51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52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53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54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55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56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57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58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59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60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61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62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63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64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65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66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67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68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69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70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71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72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73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74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75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76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77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78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79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80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81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82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83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84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85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86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87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88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89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90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91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92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93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94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95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96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97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98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99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00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01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02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03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04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05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06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07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08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09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10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11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12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13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14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15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16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17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18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19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20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21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22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23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24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25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26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27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28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29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30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31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32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33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34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35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36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37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56538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5BD67A8-AA62-49FB-9021-1188068E5A59}" type="slidenum">
              <a:rPr lang="en-US">
                <a:solidFill>
                  <a:srgbClr val="FFFFFF"/>
                </a:solidFill>
                <a:ea typeface="+mn-ea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56539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79608F6-72CB-4B56-BBEE-8B3838A37158}" type="datetime1">
              <a:rPr lang="en-US">
                <a:solidFill>
                  <a:srgbClr val="FFFFFF"/>
                </a:solidFill>
                <a:ea typeface="+mn-ea"/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56540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56541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542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51121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ransition spd="slow">
    <p:dissolv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56323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24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25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26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27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28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29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30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31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32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33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34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35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36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37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38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39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40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41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42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43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44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45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46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47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48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49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50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51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52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53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54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55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56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57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58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59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60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61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62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63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64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65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66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67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68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69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70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71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72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73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74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75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76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77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78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79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80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81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82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83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84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85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86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87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88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89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90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91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92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93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94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95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96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97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98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399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00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01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02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03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04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05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06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07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08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09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10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11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12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13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14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15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16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17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18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19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20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21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22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23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24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25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26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27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28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29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30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31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32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33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34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35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36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37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38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39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40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41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42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43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44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45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46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47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48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49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50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51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52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53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54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55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56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57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58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59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60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61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62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63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64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65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66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67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68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69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70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71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72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73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74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75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76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77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78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79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80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81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82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83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84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85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86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87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88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89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90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91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92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93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94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95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96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97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98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499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00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01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02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03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04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05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06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07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08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09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10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11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12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13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14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15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16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17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18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19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20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21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22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23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24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25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26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27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28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29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30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31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32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33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34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35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36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56537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56538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5BD67A8-AA62-49FB-9021-1188068E5A59}" type="slidenum">
              <a:rPr lang="en-US">
                <a:solidFill>
                  <a:srgbClr val="FFFFFF"/>
                </a:solidFill>
                <a:ea typeface="+mn-ea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56539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79608F6-72CB-4B56-BBEE-8B3838A37158}" type="datetime1">
              <a:rPr lang="en-US">
                <a:solidFill>
                  <a:srgbClr val="FFFFFF"/>
                </a:solidFill>
                <a:ea typeface="+mn-ea"/>
              </a:rPr>
              <a:pPr>
                <a:defRPr/>
              </a:pPr>
              <a:t>7/21/2011</a:t>
            </a:fld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56540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56541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542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40620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ransition spd="slow">
    <p:dissolv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video" Target="../media/media1.wmv"/><Relationship Id="rId7" Type="http://schemas.openxmlformats.org/officeDocument/2006/relationships/image" Target="../media/image3.gif"/><Relationship Id="rId2" Type="http://schemas.microsoft.com/office/2007/relationships/media" Target="../media/media1.wm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8.bin"/><Relationship Id="rId2" Type="http://schemas.openxmlformats.org/officeDocument/2006/relationships/tags" Target="../tags/tag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8.jpe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3.wmf"/><Relationship Id="rId2" Type="http://schemas.openxmlformats.org/officeDocument/2006/relationships/tags" Target="../tags/tag1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2.wmf"/><Relationship Id="rId4" Type="http://schemas.openxmlformats.org/officeDocument/2006/relationships/oleObject" Target="../embeddings/oleObject9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4.xml"/><Relationship Id="rId6" Type="http://schemas.openxmlformats.org/officeDocument/2006/relationships/image" Target="../media/image38.gif"/><Relationship Id="rId5" Type="http://schemas.openxmlformats.org/officeDocument/2006/relationships/image" Target="../media/image37.jpeg"/><Relationship Id="rId4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lac.stanford.edu/spires/find/wwwhepau/wwwscan?rawcmd=fin+%22Anchordoqui,%20Luis%20A.%22" TargetMode="External"/><Relationship Id="rId13" Type="http://schemas.openxmlformats.org/officeDocument/2006/relationships/image" Target="../media/image6.png"/><Relationship Id="rId3" Type="http://schemas.openxmlformats.org/officeDocument/2006/relationships/hyperlink" Target="http://www.slac.stanford.edu/spires/find/wwwhepau/wwwscan?rawcmd=fin+%22Anchordoqui,%20Luis%22" TargetMode="External"/><Relationship Id="rId7" Type="http://schemas.openxmlformats.org/officeDocument/2006/relationships/hyperlink" Target="http://www.slac.stanford.edu/spires/find/wwwhepau/wwwscan?rawcmd=fin+%22Stojkovic,%20Dejan%22" TargetMode="External"/><Relationship Id="rId12" Type="http://schemas.openxmlformats.org/officeDocument/2006/relationships/hyperlink" Target="http://www.slac.stanford.edu/spires/find/wwwhepau/wwwscan?rawcmd=fin+%22Mureika,%20Jonas%20R.%22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hyperlink" Target="http://www.slac.stanford.edu/spires/find/wwwhepau/wwwscan?rawcmd=fin+%22Landsberg,%20Greg%22" TargetMode="External"/><Relationship Id="rId11" Type="http://schemas.openxmlformats.org/officeDocument/2006/relationships/hyperlink" Target="http://www.slac.stanford.edu/spires/find/wwwhepau/wwwscan?rawcmd=fin+%22Weiler,%20Thomas%20J.%22" TargetMode="External"/><Relationship Id="rId5" Type="http://schemas.openxmlformats.org/officeDocument/2006/relationships/hyperlink" Target="http://www.slac.stanford.edu/spires/find/wwwhepau/wwwscan?rawcmd=fin+%22Fairbairn,%20Malcolm%22" TargetMode="External"/><Relationship Id="rId10" Type="http://schemas.openxmlformats.org/officeDocument/2006/relationships/hyperlink" Target="http://www.slac.stanford.edu/spires/find/wwwhepau/wwwscan?rawcmd=fin+%22Shaughnessy,%20Gabe%22" TargetMode="External"/><Relationship Id="rId4" Type="http://schemas.openxmlformats.org/officeDocument/2006/relationships/hyperlink" Target="http://www.slac.stanford.edu/spires/find/wwwhepau/wwwscan?rawcmd=fin+%22Dai,%20De%20Chang%22" TargetMode="External"/><Relationship Id="rId9" Type="http://schemas.openxmlformats.org/officeDocument/2006/relationships/hyperlink" Target="http://www.slac.stanford.edu/spires/find/wwwhepau/wwwscan?rawcmd=fin+%22Goldberg,%20Haim%22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5.wmf"/><Relationship Id="rId2" Type="http://schemas.openxmlformats.org/officeDocument/2006/relationships/tags" Target="../tags/tag18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48.gif"/><Relationship Id="rId5" Type="http://schemas.openxmlformats.org/officeDocument/2006/relationships/image" Target="../media/image44.wmf"/><Relationship Id="rId10" Type="http://schemas.openxmlformats.org/officeDocument/2006/relationships/image" Target="../media/image47.pn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46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tags" Target="../tags/tag20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52.wmf"/><Relationship Id="rId2" Type="http://schemas.openxmlformats.org/officeDocument/2006/relationships/tags" Target="../tags/tag2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51.wmf"/><Relationship Id="rId4" Type="http://schemas.openxmlformats.org/officeDocument/2006/relationships/oleObject" Target="../embeddings/oleObject15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54.wmf"/><Relationship Id="rId2" Type="http://schemas.openxmlformats.org/officeDocument/2006/relationships/tags" Target="../tags/tag24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53.w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55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tags" Target="../tags/tag2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60.jpeg"/><Relationship Id="rId2" Type="http://schemas.openxmlformats.org/officeDocument/2006/relationships/tags" Target="../tags/tag2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59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7.xml"/><Relationship Id="rId4" Type="http://schemas.openxmlformats.org/officeDocument/2006/relationships/image" Target="../media/image48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3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image" Target="../media/image69.jpeg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68.wmf"/><Relationship Id="rId4" Type="http://schemas.openxmlformats.org/officeDocument/2006/relationships/image" Target="../media/image70.gif"/><Relationship Id="rId9" Type="http://schemas.openxmlformats.org/officeDocument/2006/relationships/oleObject" Target="../embeddings/oleObject24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3.jpeg"/><Relationship Id="rId4" Type="http://schemas.openxmlformats.org/officeDocument/2006/relationships/image" Target="../media/image7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7.gi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oleObject" Target="../embeddings/oleObject25.bin"/><Relationship Id="rId7" Type="http://schemas.openxmlformats.org/officeDocument/2006/relationships/hyperlink" Target="http://en.wikipedia.org/wiki/File:NewtonsLawOfUniversalGravitation.svg" TargetMode="External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9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78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2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81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gallery.nikhef.nl/cubes/LHC_magnets?full=1" TargetMode="Externa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0.xml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cartoonsplus.com/pages/contact.php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3.jpe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8.wmf"/><Relationship Id="rId2" Type="http://schemas.openxmlformats.org/officeDocument/2006/relationships/tags" Target="../tags/tag35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0.bin"/><Relationship Id="rId11" Type="http://schemas.openxmlformats.org/officeDocument/2006/relationships/image" Target="../media/image90.wmf"/><Relationship Id="rId5" Type="http://schemas.openxmlformats.org/officeDocument/2006/relationships/image" Target="../media/image87.wmf"/><Relationship Id="rId10" Type="http://schemas.openxmlformats.org/officeDocument/2006/relationships/oleObject" Target="../embeddings/oleObject32.bin"/><Relationship Id="rId4" Type="http://schemas.openxmlformats.org/officeDocument/2006/relationships/oleObject" Target="../embeddings/oleObject29.bin"/><Relationship Id="rId9" Type="http://schemas.openxmlformats.org/officeDocument/2006/relationships/image" Target="../media/image89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1.wmf"/><Relationship Id="rId2" Type="http://schemas.openxmlformats.org/officeDocument/2006/relationships/tags" Target="../tags/tag36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92.png"/><Relationship Id="rId4" Type="http://schemas.openxmlformats.org/officeDocument/2006/relationships/hyperlink" Target="http://upload.wikimedia.org/wikipedia/commons/9/9f/Drell-Yan.svg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5.wmf"/><Relationship Id="rId2" Type="http://schemas.openxmlformats.org/officeDocument/2006/relationships/tags" Target="../tags/tag40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97.wmf"/><Relationship Id="rId5" Type="http://schemas.openxmlformats.org/officeDocument/2006/relationships/image" Target="../media/image94.wmf"/><Relationship Id="rId10" Type="http://schemas.openxmlformats.org/officeDocument/2006/relationships/oleObject" Target="../embeddings/oleObject37.bin"/><Relationship Id="rId4" Type="http://schemas.openxmlformats.org/officeDocument/2006/relationships/oleObject" Target="../embeddings/oleObject34.bin"/><Relationship Id="rId9" Type="http://schemas.openxmlformats.org/officeDocument/2006/relationships/image" Target="../media/image96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9.wmf"/><Relationship Id="rId2" Type="http://schemas.openxmlformats.org/officeDocument/2006/relationships/tags" Target="../tags/tag41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98.wmf"/><Relationship Id="rId4" Type="http://schemas.openxmlformats.org/officeDocument/2006/relationships/oleObject" Target="../embeddings/oleObject38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1.wmf"/><Relationship Id="rId2" Type="http://schemas.openxmlformats.org/officeDocument/2006/relationships/tags" Target="../tags/tag4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40.bin"/><Relationship Id="rId9" Type="http://schemas.openxmlformats.org/officeDocument/2006/relationships/image" Target="../media/image102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slideLayout" Target="../slideLayouts/slideLayout48.xml"/><Relationship Id="rId7" Type="http://schemas.openxmlformats.org/officeDocument/2006/relationships/oleObject" Target="../embeddings/oleObject1.bin"/><Relationship Id="rId2" Type="http://schemas.openxmlformats.org/officeDocument/2006/relationships/tags" Target="../tags/tag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gif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03.jpeg"/><Relationship Id="rId5" Type="http://schemas.openxmlformats.org/officeDocument/2006/relationships/image" Target="../media/image49.wmf"/><Relationship Id="rId4" Type="http://schemas.openxmlformats.org/officeDocument/2006/relationships/oleObject" Target="../embeddings/oleObject43.bin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5.wmf"/><Relationship Id="rId2" Type="http://schemas.openxmlformats.org/officeDocument/2006/relationships/tags" Target="../tags/tag44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45.bin"/><Relationship Id="rId5" Type="http://schemas.openxmlformats.org/officeDocument/2006/relationships/image" Target="../media/image104.wmf"/><Relationship Id="rId4" Type="http://schemas.openxmlformats.org/officeDocument/2006/relationships/oleObject" Target="../embeddings/oleObject44.bin"/><Relationship Id="rId9" Type="http://schemas.openxmlformats.org/officeDocument/2006/relationships/image" Target="../media/image106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8.jpeg"/><Relationship Id="rId2" Type="http://schemas.openxmlformats.org/officeDocument/2006/relationships/tags" Target="../tags/tag45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05.w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10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6" Type="http://schemas.openxmlformats.org/officeDocument/2006/relationships/image" Target="../media/image111.gif"/><Relationship Id="rId5" Type="http://schemas.openxmlformats.org/officeDocument/2006/relationships/image" Target="../media/image110.gif"/><Relationship Id="rId4" Type="http://schemas.openxmlformats.org/officeDocument/2006/relationships/image" Target="../media/image109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.columbia.edu/cu/record/23/18/11c.gif&amp;imgrefurl=http://www.columbia.edu/cu/record/23/18/14.html&amp;usg=__Hkt3vVeOoMFFHFqYdvcrOvsfG64=&amp;h=323&amp;w=500&amp;sz=148&amp;hl=en&amp;start=3&amp;um=1&amp;tbnid=CwEgLj_6qYa8UM:&amp;tbnh=84&amp;tbnw=130&amp;prev=/images?q=extra+dimensions+hose+pictures&amp;hl=en&amp;rls=com.microsoft:*&amp;sa=X&amp;um=1" TargetMode="Externa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oleObject" Target="../embeddings/oleObject6.bin"/><Relationship Id="rId3" Type="http://schemas.openxmlformats.org/officeDocument/2006/relationships/slideLayout" Target="../slideLayouts/slideLayout61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3.wmf"/><Relationship Id="rId2" Type="http://schemas.openxmlformats.org/officeDocument/2006/relationships/tags" Target="../tags/tag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2.wmf"/><Relationship Id="rId4" Type="http://schemas.openxmlformats.org/officeDocument/2006/relationships/image" Target="../media/image25.jpe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Tour 6D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7800" y="2043142"/>
            <a:ext cx="6172200" cy="413385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Rounded Rectangle 7"/>
          <p:cNvSpPr/>
          <p:nvPr/>
        </p:nvSpPr>
        <p:spPr bwMode="auto">
          <a:xfrm>
            <a:off x="896772" y="304800"/>
            <a:ext cx="7579056" cy="914400"/>
          </a:xfrm>
          <a:prstGeom prst="roundRect">
            <a:avLst/>
          </a:prstGeom>
          <a:solidFill>
            <a:srgbClr val="0070C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rgbClr val="FF0000"/>
                </a:solidFill>
                <a:latin typeface="Arial" charset="0"/>
              </a:rPr>
              <a:t>       </a:t>
            </a:r>
            <a:r>
              <a:rPr lang="en-US" sz="440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man Old Style" pitchFamily="18" charset="0"/>
              </a:rPr>
              <a:t>Evolving Dimensions</a:t>
            </a:r>
            <a:endParaRPr lang="en-US" sz="4400" dirty="0">
              <a:solidFill>
                <a:srgbClr val="FFFF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5369" name="Rectangle 10"/>
          <p:cNvSpPr>
            <a:spLocks noChangeArrowheads="1"/>
          </p:cNvSpPr>
          <p:nvPr/>
        </p:nvSpPr>
        <p:spPr bwMode="auto">
          <a:xfrm>
            <a:off x="0" y="44450"/>
            <a:ext cx="184150" cy="3667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3" name="Picture 17" descr="C:\Users\dejan\Desktop\Desktop_OLD\UBlogo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86600" y="6224954"/>
            <a:ext cx="2057400" cy="63304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127000"/>
          </a:effectLst>
        </p:spPr>
      </p:pic>
      <p:pic>
        <p:nvPicPr>
          <p:cNvPr id="15" name="Picture 6" descr="http://www.buffalo.edu/tour/photos/ncampus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29400" y="4703481"/>
            <a:ext cx="24384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317500"/>
          </a:effectLst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2514600" y="1219200"/>
            <a:ext cx="4343400" cy="1066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Dejan Stojkovic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SUNY at Buffalo 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50" name="AutoShape 2" descr="http://lancastria.net/blog/wp-content/uploads/2008/07/niagara_falls_3_lancastria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3252" name="AutoShape 4" descr="http://lancastria.net/blog/wp-content/uploads/2008/07/niagara_falls_3_lancastria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3254" name="AutoShape 6" descr="http://lancastria.net/blog/wp-content/uploads/2008/07/niagara_falls_3_lancastria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3256" name="AutoShape 8" descr="http://lancastria.net/blog/wp-content/uploads/2008/07/niagara_falls_3_lancastria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8" name="Picture 19" descr="http://www.phy.bg.ac.yu/img/phy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5577254"/>
            <a:ext cx="2287307" cy="12954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0" name="Rectangle 19"/>
          <p:cNvSpPr/>
          <p:nvPr/>
        </p:nvSpPr>
        <p:spPr>
          <a:xfrm>
            <a:off x="2139244" y="5928971"/>
            <a:ext cx="4343400" cy="80021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all" spc="0" normalizeH="0" baseline="0" noProof="0" dirty="0">
                <a:ln w="0"/>
                <a:gradFill flip="none">
                  <a:gsLst>
                    <a:gs pos="0">
                      <a:srgbClr val="6666FF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666FF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666FF">
                        <a:shade val="65000"/>
                        <a:satMod val="130000"/>
                      </a:srgbClr>
                    </a:gs>
                    <a:gs pos="92000">
                      <a:srgbClr val="6666FF">
                        <a:shade val="50000"/>
                        <a:satMod val="120000"/>
                      </a:srgbClr>
                    </a:gs>
                    <a:gs pos="100000">
                      <a:srgbClr val="6666FF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Arial" charset="0"/>
                <a:cs typeface="+mn-cs"/>
              </a:rPr>
              <a:t>                   </a:t>
            </a:r>
            <a:r>
              <a:rPr kumimoji="0" lang="en-US" sz="1800" b="1" i="0" u="none" strike="noStrike" kern="0" cap="all" spc="0" normalizeH="0" baseline="0" noProof="0" dirty="0" smtClean="0">
                <a:ln w="0"/>
                <a:gradFill flip="none">
                  <a:gsLst>
                    <a:gs pos="0">
                      <a:srgbClr val="6666FF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666FF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666FF">
                        <a:shade val="65000"/>
                        <a:satMod val="130000"/>
                      </a:srgbClr>
                    </a:gs>
                    <a:gs pos="92000">
                      <a:srgbClr val="6666FF">
                        <a:shade val="50000"/>
                        <a:satMod val="120000"/>
                      </a:srgbClr>
                    </a:gs>
                    <a:gs pos="100000">
                      <a:srgbClr val="6666FF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Arial" charset="0"/>
                <a:cs typeface="+mn-cs"/>
              </a:rPr>
              <a:t> </a:t>
            </a:r>
            <a:r>
              <a:rPr kumimoji="0" lang="en-US" sz="1800" b="1" i="0" u="none" strike="noStrike" kern="0" cap="all" spc="0" normalizeH="0" baseline="0" noProof="0" dirty="0" err="1" smtClean="0">
                <a:ln w="0"/>
                <a:gradFill flip="none">
                  <a:gsLst>
                    <a:gs pos="0">
                      <a:srgbClr val="6666FF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666FF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666FF">
                        <a:shade val="65000"/>
                        <a:satMod val="130000"/>
                      </a:srgbClr>
                    </a:gs>
                    <a:gs pos="92000">
                      <a:srgbClr val="6666FF">
                        <a:shade val="50000"/>
                        <a:satMod val="120000"/>
                      </a:srgbClr>
                    </a:gs>
                    <a:gs pos="100000">
                      <a:srgbClr val="6666FF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Arial" charset="0"/>
                <a:cs typeface="+mn-cs"/>
              </a:rPr>
              <a:t>Institut</a:t>
            </a:r>
            <a:r>
              <a:rPr kumimoji="0" lang="en-US" sz="1800" b="1" i="0" u="none" strike="noStrike" kern="0" cap="all" spc="0" normalizeH="0" baseline="0" noProof="0" dirty="0" smtClean="0">
                <a:ln w="0"/>
                <a:gradFill flip="none">
                  <a:gsLst>
                    <a:gs pos="0">
                      <a:srgbClr val="6666FF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666FF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666FF">
                        <a:shade val="65000"/>
                        <a:satMod val="130000"/>
                      </a:srgbClr>
                    </a:gs>
                    <a:gs pos="92000">
                      <a:srgbClr val="6666FF">
                        <a:shade val="50000"/>
                        <a:satMod val="120000"/>
                      </a:srgbClr>
                    </a:gs>
                    <a:gs pos="100000">
                      <a:srgbClr val="6666FF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Arial" charset="0"/>
                <a:cs typeface="+mn-cs"/>
              </a:rPr>
              <a:t> </a:t>
            </a:r>
            <a:r>
              <a:rPr kumimoji="0" lang="en-US" sz="1800" b="1" i="0" u="none" strike="noStrike" kern="0" cap="all" spc="0" normalizeH="0" baseline="0" noProof="0" dirty="0" err="1" smtClean="0">
                <a:ln w="0"/>
                <a:gradFill flip="none">
                  <a:gsLst>
                    <a:gs pos="0">
                      <a:srgbClr val="6666FF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666FF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666FF">
                        <a:shade val="65000"/>
                        <a:satMod val="130000"/>
                      </a:srgbClr>
                    </a:gs>
                    <a:gs pos="92000">
                      <a:srgbClr val="6666FF">
                        <a:shade val="50000"/>
                        <a:satMod val="120000"/>
                      </a:srgbClr>
                    </a:gs>
                    <a:gs pos="100000">
                      <a:srgbClr val="6666FF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Arial" charset="0"/>
                <a:cs typeface="+mn-cs"/>
              </a:rPr>
              <a:t>za</a:t>
            </a:r>
            <a:r>
              <a:rPr kumimoji="0" lang="en-US" sz="1800" b="1" i="0" u="none" strike="noStrike" kern="0" cap="all" spc="0" normalizeH="0" baseline="0" noProof="0" dirty="0" smtClean="0">
                <a:ln w="0"/>
                <a:gradFill flip="none">
                  <a:gsLst>
                    <a:gs pos="0">
                      <a:srgbClr val="6666FF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666FF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666FF">
                        <a:shade val="65000"/>
                        <a:satMod val="130000"/>
                      </a:srgbClr>
                    </a:gs>
                    <a:gs pos="92000">
                      <a:srgbClr val="6666FF">
                        <a:shade val="50000"/>
                        <a:satMod val="120000"/>
                      </a:srgbClr>
                    </a:gs>
                    <a:gs pos="100000">
                      <a:srgbClr val="6666FF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Arial" charset="0"/>
                <a:cs typeface="+mn-cs"/>
              </a:rPr>
              <a:t> </a:t>
            </a:r>
            <a:r>
              <a:rPr kumimoji="0" lang="en-US" sz="1800" b="1" i="0" u="none" strike="noStrike" kern="0" cap="all" spc="0" normalizeH="0" baseline="0" noProof="0" dirty="0" err="1" smtClean="0">
                <a:ln w="0"/>
                <a:gradFill flip="none">
                  <a:gsLst>
                    <a:gs pos="0">
                      <a:srgbClr val="6666FF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666FF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666FF">
                        <a:shade val="65000"/>
                        <a:satMod val="130000"/>
                      </a:srgbClr>
                    </a:gs>
                    <a:gs pos="92000">
                      <a:srgbClr val="6666FF">
                        <a:shade val="50000"/>
                        <a:satMod val="120000"/>
                      </a:srgbClr>
                    </a:gs>
                    <a:gs pos="100000">
                      <a:srgbClr val="6666FF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Arial" charset="0"/>
                <a:cs typeface="+mn-cs"/>
              </a:rPr>
              <a:t>Fiziku</a:t>
            </a:r>
            <a:r>
              <a:rPr kumimoji="0" lang="en-US" sz="1800" b="1" i="0" u="none" strike="noStrike" kern="0" cap="all" spc="0" normalizeH="0" baseline="0" noProof="0" dirty="0" smtClean="0">
                <a:ln w="0"/>
                <a:gradFill flip="none">
                  <a:gsLst>
                    <a:gs pos="0">
                      <a:srgbClr val="6666FF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666FF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666FF">
                        <a:shade val="65000"/>
                        <a:satMod val="130000"/>
                      </a:srgbClr>
                    </a:gs>
                    <a:gs pos="92000">
                      <a:srgbClr val="6666FF">
                        <a:shade val="50000"/>
                        <a:satMod val="120000"/>
                      </a:srgbClr>
                    </a:gs>
                    <a:gs pos="100000">
                      <a:srgbClr val="6666FF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Arial" charset="0"/>
                <a:cs typeface="+mn-cs"/>
              </a:rPr>
              <a:t>                      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all" spc="0" normalizeH="0" baseline="0" noProof="0" dirty="0" smtClean="0">
                <a:ln w="0"/>
                <a:gradFill flip="none">
                  <a:gsLst>
                    <a:gs pos="0">
                      <a:srgbClr val="6666FF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666FF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666FF">
                        <a:shade val="65000"/>
                        <a:satMod val="130000"/>
                      </a:srgbClr>
                    </a:gs>
                    <a:gs pos="92000">
                      <a:srgbClr val="6666FF">
                        <a:shade val="50000"/>
                        <a:satMod val="120000"/>
                      </a:srgbClr>
                    </a:gs>
                    <a:gs pos="100000">
                      <a:srgbClr val="6666FF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Arial" charset="0"/>
                <a:cs typeface="+mn-cs"/>
              </a:rPr>
              <a:t>                                    </a:t>
            </a:r>
            <a:r>
              <a:rPr kumimoji="0" lang="en-US" sz="1400" b="1" i="0" u="none" strike="noStrike" kern="0" cap="all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Arial" charset="0"/>
                <a:cs typeface="+mn-cs"/>
              </a:rPr>
              <a:t>Jul 19, 2011</a:t>
            </a:r>
            <a:endParaRPr kumimoji="0" lang="en-US" sz="1400" b="1" i="0" u="none" strike="noStrike" kern="0" cap="all" spc="0" normalizeH="0" baseline="0" noProof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Arial" charset="0"/>
              <a:cs typeface="+mn-cs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all" spc="0" normalizeH="0" baseline="0" noProof="0" dirty="0">
                <a:ln w="0"/>
                <a:gradFill flip="none">
                  <a:gsLst>
                    <a:gs pos="0">
                      <a:srgbClr val="6666FF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666FF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666FF">
                        <a:shade val="65000"/>
                        <a:satMod val="130000"/>
                      </a:srgbClr>
                    </a:gs>
                    <a:gs pos="92000">
                      <a:srgbClr val="6666FF">
                        <a:shade val="50000"/>
                        <a:satMod val="120000"/>
                      </a:srgbClr>
                    </a:gs>
                    <a:gs pos="100000">
                      <a:srgbClr val="6666FF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Arial" charset="0"/>
                <a:cs typeface="+mn-cs"/>
              </a:rPr>
              <a:t>                       </a:t>
            </a:r>
            <a:r>
              <a:rPr kumimoji="0" lang="en-US" sz="1400" b="1" i="0" u="none" strike="noStrike" kern="0" cap="all" spc="0" normalizeH="0" baseline="0" noProof="0" dirty="0" smtClean="0">
                <a:ln w="0"/>
                <a:gradFill flip="none">
                  <a:gsLst>
                    <a:gs pos="0">
                      <a:srgbClr val="6666FF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666FF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666FF">
                        <a:shade val="65000"/>
                        <a:satMod val="130000"/>
                      </a:srgbClr>
                    </a:gs>
                    <a:gs pos="92000">
                      <a:srgbClr val="6666FF">
                        <a:shade val="50000"/>
                        <a:satMod val="120000"/>
                      </a:srgbClr>
                    </a:gs>
                    <a:gs pos="100000">
                      <a:srgbClr val="6666FF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Arial" charset="0"/>
                <a:cs typeface="+mn-cs"/>
              </a:rPr>
              <a:t>               Beograd</a:t>
            </a:r>
            <a:endParaRPr kumimoji="0" lang="en-US" sz="1400" b="1" i="0" u="none" strike="noStrike" kern="0" cap="all" spc="0" normalizeH="0" baseline="0" noProof="0" dirty="0">
              <a:ln w="0"/>
              <a:gradFill flip="none">
                <a:gsLst>
                  <a:gs pos="0">
                    <a:srgbClr val="6666FF">
                      <a:tint val="75000"/>
                      <a:shade val="75000"/>
                      <a:satMod val="170000"/>
                    </a:srgbClr>
                  </a:gs>
                  <a:gs pos="49000">
                    <a:srgbClr val="6666FF">
                      <a:tint val="88000"/>
                      <a:shade val="65000"/>
                      <a:satMod val="172000"/>
                    </a:srgbClr>
                  </a:gs>
                  <a:gs pos="50000">
                    <a:srgbClr val="6666FF">
                      <a:shade val="65000"/>
                      <a:satMod val="130000"/>
                    </a:srgbClr>
                  </a:gs>
                  <a:gs pos="92000">
                    <a:srgbClr val="6666FF">
                      <a:shade val="50000"/>
                      <a:satMod val="120000"/>
                    </a:srgbClr>
                  </a:gs>
                  <a:gs pos="100000">
                    <a:srgbClr val="6666FF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Arial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C:\Users\dejan\Pictures\Picture154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1066800"/>
            <a:ext cx="2667000" cy="1596727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 bwMode="auto">
          <a:xfrm>
            <a:off x="228600" y="3505200"/>
            <a:ext cx="8458200" cy="31242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228600" y="2663526"/>
            <a:ext cx="7543800" cy="765473"/>
          </a:xfrm>
          <a:prstGeom prst="roundRect">
            <a:avLst/>
          </a:prstGeom>
          <a:solidFill>
            <a:srgbClr val="5FEFC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47700" y="228600"/>
            <a:ext cx="7620000" cy="11430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en-US" sz="4000" dirty="0" smtClean="0">
                <a:ln w="3175"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Problem </a:t>
            </a:r>
            <a:r>
              <a:rPr lang="en-US" sz="4000" dirty="0" err="1" smtClean="0">
                <a:ln w="3175"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hierarhije</a:t>
            </a:r>
            <a:r>
              <a:rPr lang="en-US" sz="4000" dirty="0" smtClean="0">
                <a:ln w="3175"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u SM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ＭＳ Ｐゴシック" pitchFamily="34" charset="-128"/>
              <a:cs typeface="+mj-cs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28600" y="1752600"/>
            <a:ext cx="5791200" cy="609600"/>
          </a:xfrm>
          <a:prstGeom prst="roundRect">
            <a:avLst/>
          </a:prstGeom>
          <a:solidFill>
            <a:srgbClr val="00206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 </a:t>
            </a:r>
            <a:r>
              <a:rPr lang="en-US" dirty="0" err="1" smtClean="0">
                <a:solidFill>
                  <a:schemeClr val="bg1"/>
                </a:solidFill>
              </a:rPr>
              <a:t>Lagranzijan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Standardnog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Modela</a:t>
            </a:r>
            <a:endParaRPr lang="en-US" dirty="0" smtClean="0">
              <a:ln w="3175">
                <a:noFill/>
              </a:ln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0593035"/>
              </p:ext>
            </p:extLst>
          </p:nvPr>
        </p:nvGraphicFramePr>
        <p:xfrm>
          <a:off x="742950" y="2743200"/>
          <a:ext cx="6462713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030" name="Equation" r:id="rId5" imgW="3085920" imgH="444240" progId="Equation.3">
                  <p:embed/>
                </p:oleObj>
              </mc:Choice>
              <mc:Fallback>
                <p:oleObj name="Equation" r:id="rId5" imgW="308592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950" y="2743200"/>
                        <a:ext cx="6462713" cy="746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331454" y="3657600"/>
            <a:ext cx="82791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000" b="1" dirty="0" err="1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Radijativne</a:t>
            </a:r>
            <a:r>
              <a:rPr lang="en-US" sz="2000" b="1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korekcije</a:t>
            </a:r>
            <a:r>
              <a:rPr lang="en-US" sz="2000" b="1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 Higgs-</a:t>
            </a:r>
            <a:r>
              <a:rPr lang="en-US" sz="2000" b="1" dirty="0" err="1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ove</a:t>
            </a:r>
            <a:r>
              <a:rPr lang="en-US" sz="2000" b="1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mase</a:t>
            </a:r>
            <a:r>
              <a:rPr lang="en-US" sz="2000" b="1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:</a:t>
            </a:r>
            <a:endParaRPr lang="en-US" sz="2000" b="1" dirty="0">
              <a:solidFill>
                <a:schemeClr val="tx2">
                  <a:lumMod val="10000"/>
                </a:schemeClr>
              </a:solidFill>
              <a:latin typeface="+mj-lt"/>
            </a:endParaRPr>
          </a:p>
          <a:p>
            <a:endParaRPr lang="en-US" sz="2000" b="1" dirty="0">
              <a:solidFill>
                <a:schemeClr val="tx2">
                  <a:lumMod val="10000"/>
                </a:schemeClr>
              </a:solidFill>
              <a:latin typeface="+mj-lt"/>
            </a:endParaRPr>
          </a:p>
          <a:p>
            <a:endParaRPr lang="en-US" sz="2000" b="1" dirty="0">
              <a:solidFill>
                <a:schemeClr val="tx2">
                  <a:lumMod val="10000"/>
                </a:schemeClr>
              </a:solidFill>
              <a:latin typeface="+mj-lt"/>
            </a:endParaRPr>
          </a:p>
          <a:p>
            <a:endParaRPr lang="en-US" sz="2000" b="1" dirty="0">
              <a:solidFill>
                <a:schemeClr val="tx2">
                  <a:lumMod val="10000"/>
                </a:schemeClr>
              </a:solidFill>
              <a:latin typeface="+mj-lt"/>
            </a:endParaRPr>
          </a:p>
          <a:p>
            <a:endParaRPr lang="en-US" sz="2000" b="1" dirty="0">
              <a:solidFill>
                <a:schemeClr val="tx2">
                  <a:lumMod val="10000"/>
                </a:schemeClr>
              </a:solidFill>
              <a:latin typeface="+mj-lt"/>
            </a:endParaRPr>
          </a:p>
          <a:p>
            <a:endParaRPr lang="en-US" sz="2000" b="1" dirty="0">
              <a:solidFill>
                <a:schemeClr val="tx2">
                  <a:lumMod val="10000"/>
                </a:schemeClr>
              </a:solidFill>
              <a:latin typeface="+mj-lt"/>
            </a:endParaRPr>
          </a:p>
          <a:p>
            <a:pPr>
              <a:buFontTx/>
              <a:buChar char="•"/>
            </a:pP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Ako</a:t>
            </a:r>
            <a:r>
              <a:rPr lang="en-US" sz="2000" b="1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 je SM </a:t>
            </a:r>
            <a:r>
              <a:rPr lang="en-US" sz="2000" b="1" dirty="0" err="1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validan</a:t>
            </a:r>
            <a:r>
              <a:rPr lang="en-US" sz="2000" b="1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sve</a:t>
            </a:r>
            <a:r>
              <a:rPr lang="en-US" sz="2000" b="1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 do </a:t>
            </a:r>
            <a:r>
              <a:rPr lang="en-US" sz="2000" b="1" dirty="0" err="1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M</a:t>
            </a:r>
            <a:r>
              <a:rPr lang="en-US" sz="2000" b="1" baseline="-25000" dirty="0" err="1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Pl</a:t>
            </a:r>
            <a:r>
              <a:rPr lang="en-US" sz="2000" b="1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 </a:t>
            </a:r>
          </a:p>
          <a:p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000" b="1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znacajan</a:t>
            </a:r>
            <a:r>
              <a:rPr lang="en-US" sz="2000" b="1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 fine-tuning </a:t>
            </a:r>
            <a:r>
              <a:rPr lang="en-US" sz="2000" b="1" dirty="0" err="1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mora</a:t>
            </a:r>
            <a:r>
              <a:rPr lang="en-US" sz="2000" b="1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 da </a:t>
            </a:r>
            <a:r>
              <a:rPr lang="en-US" sz="2000" b="1" dirty="0" err="1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postoji</a:t>
            </a:r>
            <a:r>
              <a:rPr lang="en-US" sz="2000" b="1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  (</a:t>
            </a:r>
            <a:r>
              <a:rPr lang="en-US" sz="2000" b="1" dirty="0" err="1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reda</a:t>
            </a:r>
            <a:r>
              <a:rPr lang="en-US" sz="2000" b="1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velicine</a:t>
            </a:r>
            <a:r>
              <a:rPr lang="en-US" sz="2000" b="1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10</a:t>
            </a:r>
            <a:r>
              <a:rPr lang="en-US" sz="2000" b="1" baseline="30000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17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)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2539595"/>
              </p:ext>
            </p:extLst>
          </p:nvPr>
        </p:nvGraphicFramePr>
        <p:xfrm>
          <a:off x="522382" y="4360264"/>
          <a:ext cx="3939120" cy="762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031" name="Equation" r:id="rId7" imgW="2159000" imgH="419100" progId="Equation.3">
                  <p:embed/>
                </p:oleObj>
              </mc:Choice>
              <mc:Fallback>
                <p:oleObj name="Equation" r:id="rId7" imgW="2159000" imgH="4191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382" y="4360264"/>
                        <a:ext cx="3939120" cy="7622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1" y="3579832"/>
            <a:ext cx="2457449" cy="228398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89346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1F0DFD-0E70-4B40-BB62-9EF94DE29594}" type="slidenum">
              <a:rPr lang="en-US">
                <a:solidFill>
                  <a:srgbClr val="FFFFFF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375830" y="1066800"/>
            <a:ext cx="876817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>
              <a:defRPr/>
            </a:pP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  <a:cs typeface="Arial" pitchFamily="34" charset="0"/>
            </a:endParaRPr>
          </a:p>
          <a:p>
            <a:pPr>
              <a:defRPr/>
            </a:pPr>
            <a:r>
              <a:rPr lang="en-US" sz="16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Arial" pitchFamily="34" charset="0"/>
              </a:rPr>
              <a:t>Arkani-Hamed</a:t>
            </a:r>
            <a:r>
              <a:rPr lang="en-US" sz="16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Arial" pitchFamily="34" charset="0"/>
              </a:rPr>
              <a:t>, </a:t>
            </a:r>
            <a:r>
              <a:rPr lang="en-US" sz="16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Arial" pitchFamily="34" charset="0"/>
              </a:rPr>
              <a:t>Dimopoulos</a:t>
            </a:r>
            <a:r>
              <a:rPr lang="en-US" sz="16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Arial" pitchFamily="34" charset="0"/>
              </a:rPr>
              <a:t> and </a:t>
            </a:r>
            <a:r>
              <a:rPr lang="en-US" sz="16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Arial" pitchFamily="34" charset="0"/>
              </a:rPr>
              <a:t>Dvali</a:t>
            </a:r>
            <a:r>
              <a:rPr lang="en-US" sz="16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Arial" pitchFamily="34" charset="0"/>
              </a:rPr>
              <a:t>, </a:t>
            </a:r>
            <a:r>
              <a:rPr lang="en-US" sz="16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Arial" pitchFamily="34" charset="0"/>
              </a:rPr>
              <a:t>Phys. </a:t>
            </a:r>
            <a:r>
              <a:rPr lang="en-US" sz="16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Arial" pitchFamily="34" charset="0"/>
              </a:rPr>
              <a:t>Lett</a:t>
            </a:r>
            <a:r>
              <a:rPr lang="en-US" sz="16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Arial" pitchFamily="34" charset="0"/>
              </a:rPr>
              <a:t>. B 429, 263 (1998)</a:t>
            </a:r>
          </a:p>
          <a:p>
            <a:pPr>
              <a:defRPr/>
            </a:pPr>
            <a:r>
              <a:rPr lang="en-US" sz="16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Arial" pitchFamily="34" charset="0"/>
              </a:rPr>
              <a:t>Antoniadis, </a:t>
            </a:r>
            <a:r>
              <a:rPr lang="en-US" sz="16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Arial" pitchFamily="34" charset="0"/>
              </a:rPr>
              <a:t>Arkani-Hamed</a:t>
            </a:r>
            <a:r>
              <a:rPr lang="en-US" sz="16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Arial" pitchFamily="34" charset="0"/>
              </a:rPr>
              <a:t>, </a:t>
            </a:r>
            <a:r>
              <a:rPr lang="en-US" sz="16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Arial" pitchFamily="34" charset="0"/>
              </a:rPr>
              <a:t>Dimopoulos</a:t>
            </a:r>
            <a:r>
              <a:rPr lang="en-US" sz="16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Arial" pitchFamily="34" charset="0"/>
              </a:rPr>
              <a:t> and </a:t>
            </a:r>
            <a:r>
              <a:rPr lang="en-US" sz="16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Arial" pitchFamily="34" charset="0"/>
              </a:rPr>
              <a:t>Dvali</a:t>
            </a:r>
            <a:r>
              <a:rPr lang="en-US" sz="16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Arial" pitchFamily="34" charset="0"/>
              </a:rPr>
              <a:t>, </a:t>
            </a:r>
            <a:r>
              <a:rPr lang="en-US" sz="16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Arial" pitchFamily="34" charset="0"/>
              </a:rPr>
              <a:t>Phys. </a:t>
            </a:r>
            <a:r>
              <a:rPr lang="en-US" sz="16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Arial" pitchFamily="34" charset="0"/>
              </a:rPr>
              <a:t>Lett</a:t>
            </a:r>
            <a:r>
              <a:rPr lang="en-US" sz="16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Arial" pitchFamily="34" charset="0"/>
              </a:rPr>
              <a:t>. B 436,257 (1998)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514600" y="381000"/>
            <a:ext cx="4552950" cy="5334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>
              <a:defRPr/>
            </a:pP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Jaka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gravitacija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: 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ADD model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152400" y="2438400"/>
            <a:ext cx="5029200" cy="20574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>
              <a:buFontTx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Prostor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u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kome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zivimo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se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sastoji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od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: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  <a:cs typeface="Arial" pitchFamily="34" charset="0"/>
            </a:endParaRPr>
          </a:p>
          <a:p>
            <a:pPr>
              <a:buFontTx/>
              <a:buChar char="•"/>
              <a:defRPr/>
            </a:pP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  <a:cs typeface="Arial" pitchFamily="34" charset="0"/>
            </a:endParaRPr>
          </a:p>
          <a:p>
            <a:pPr>
              <a:buFontTx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3+n space-like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dimenzija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(bulk)  </a:t>
            </a:r>
          </a:p>
          <a:p>
            <a:pPr>
              <a:defRPr/>
            </a:pP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  <a:cs typeface="Arial" pitchFamily="34" charset="0"/>
            </a:endParaRPr>
          </a:p>
          <a:p>
            <a:pPr>
              <a:buFontTx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n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ekstra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dimenzija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je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kompaktifikovano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  </a:t>
            </a:r>
          </a:p>
          <a:p>
            <a:pPr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sa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radijusom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R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81000" y="5105400"/>
            <a:ext cx="8001000" cy="12954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>
              <a:buFontTx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S</a:t>
            </a:r>
            <a:r>
              <a:rPr lang="en-US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amo</a:t>
            </a:r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gravitoni</a:t>
            </a:r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mogu</a:t>
            </a:r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da</a:t>
            </a:r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propagiraju</a:t>
            </a:r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u </a:t>
            </a:r>
            <a:r>
              <a:rPr lang="en-US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svim</a:t>
            </a:r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dimenzijama</a:t>
            </a:r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endParaRPr lang="en-US" sz="20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  <a:cs typeface="Arial" pitchFamily="34" charset="0"/>
            </a:endParaRPr>
          </a:p>
          <a:p>
            <a:pPr>
              <a:buFontTx/>
              <a:buChar char="•"/>
              <a:defRPr/>
            </a:pP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  <a:cs typeface="Arial" pitchFamily="34" charset="0"/>
            </a:endParaRPr>
          </a:p>
          <a:p>
            <a:pPr>
              <a:buFontTx/>
              <a:buChar char="•"/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Cestice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SM </a:t>
            </a:r>
            <a:r>
              <a:rPr lang="en-US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su</a:t>
            </a:r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lokalizovane</a:t>
            </a:r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na</a:t>
            </a:r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3-dim </a:t>
            </a:r>
            <a:r>
              <a:rPr lang="en-US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potprostoru</a:t>
            </a:r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(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brane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)</a:t>
            </a:r>
          </a:p>
        </p:txBody>
      </p:sp>
      <p:pic>
        <p:nvPicPr>
          <p:cNvPr id="8" name="Picture 1" descr="C:\Users\dejan\Pictures\oneextras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5994" y="2819400"/>
            <a:ext cx="3246129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502712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70EDCE-D751-409B-B3E4-06AAE88822A2}" type="slidenum">
              <a:rPr lang="en-US">
                <a:solidFill>
                  <a:srgbClr val="FFFFFF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228600" y="457200"/>
            <a:ext cx="85344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Arial" pitchFamily="34" charset="0"/>
              </a:rPr>
              <a:t>U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Arial" pitchFamily="34" charset="0"/>
              </a:rPr>
              <a:t>ovom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Arial" pitchFamily="34" charset="0"/>
              </a:rPr>
              <a:t>modelu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Arial" pitchFamily="34" charset="0"/>
              </a:rPr>
              <a:t>:</a:t>
            </a:r>
            <a:endParaRPr lang="en-US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+mn-ea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28600" y="1447800"/>
            <a:ext cx="8763000" cy="121920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>
              <a:buFontTx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Gravitacija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je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jaka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kao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i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elektroslaba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interakcija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  <a:cs typeface="Arial" pitchFamily="34" charset="0"/>
            </a:endParaRPr>
          </a:p>
          <a:p>
            <a:pPr>
              <a:defRPr/>
            </a:pP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  <a:cs typeface="Arial" pitchFamily="34" charset="0"/>
            </a:endParaRPr>
          </a:p>
          <a:p>
            <a:pPr>
              <a:buFontTx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Ali je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gravitaciona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sila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razredjena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prisustvom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ekstra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dimenzija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457200" y="5562600"/>
            <a:ext cx="8382000" cy="53340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>
              <a:defRPr/>
            </a:pP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Slaba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gravitacija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je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samo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iluzija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za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posmatraca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lokalizovanog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na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 “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brane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pitchFamily="34" charset="0"/>
              </a:rPr>
              <a:t>”</a:t>
            </a:r>
            <a:endParaRPr lang="en-US" sz="20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  <a:cs typeface="Arial" pitchFamily="34" charset="0"/>
            </a:endParaRPr>
          </a:p>
        </p:txBody>
      </p:sp>
      <p:pic>
        <p:nvPicPr>
          <p:cNvPr id="23554" name="Picture 2" descr="Gravity in Extra Dimensio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2743200"/>
            <a:ext cx="3505200" cy="2758606"/>
          </a:xfrm>
          <a:prstGeom prst="rect">
            <a:avLst/>
          </a:prstGeom>
          <a:noFill/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04824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 bwMode="auto">
          <a:xfrm>
            <a:off x="2128157" y="5029200"/>
            <a:ext cx="4811486" cy="1133091"/>
          </a:xfrm>
          <a:prstGeom prst="roundRect">
            <a:avLst/>
          </a:prstGeom>
          <a:gradFill>
            <a:gsLst>
              <a:gs pos="20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751114" y="1295400"/>
            <a:ext cx="7848600" cy="2834640"/>
          </a:xfrm>
          <a:prstGeom prst="roundRect">
            <a:avLst/>
          </a:prstGeom>
          <a:gradFill>
            <a:gsLst>
              <a:gs pos="20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D424C-A573-4D8C-B7E6-FCDC91B9110A}" type="slidenum">
              <a:rPr lang="en-US"/>
              <a:pPr/>
              <a:t>13</a:t>
            </a:fld>
            <a:endParaRPr lang="en-US"/>
          </a:p>
        </p:txBody>
      </p:sp>
      <p:sp>
        <p:nvSpPr>
          <p:cNvPr id="113671" name="Rectangle 7"/>
          <p:cNvSpPr>
            <a:spLocks noChangeArrowheads="1"/>
          </p:cNvSpPr>
          <p:nvPr/>
        </p:nvSpPr>
        <p:spPr bwMode="auto">
          <a:xfrm>
            <a:off x="838200" y="1419496"/>
            <a:ext cx="7772400" cy="3477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lvl="0">
              <a:buFontTx/>
              <a:buChar char="•"/>
              <a:defRPr/>
            </a:pP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ea typeface="+mn-ea"/>
                <a:cs typeface="Arial" pitchFamily="34" charset="0"/>
              </a:rPr>
              <a:t>Neki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ea typeface="+mn-ea"/>
                <a:cs typeface="Arial" pitchFamily="34" charset="0"/>
              </a:rPr>
              <a:t>fenomeni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ea typeface="+mn-ea"/>
                <a:cs typeface="Arial" pitchFamily="34" charset="0"/>
              </a:rPr>
              <a:t>imaju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ea typeface="+mn-ea"/>
                <a:cs typeface="Arial" pitchFamily="34" charset="0"/>
              </a:rPr>
              <a:t>svoj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ea typeface="+mn-ea"/>
                <a:cs typeface="Arial" pitchFamily="34" charset="0"/>
              </a:rPr>
              <a:t>prirodni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ea typeface="+mn-ea"/>
                <a:cs typeface="Arial" pitchFamily="34" charset="0"/>
              </a:rPr>
              <a:t> habitat u "grand desert-u“ </a:t>
            </a:r>
          </a:p>
          <a:p>
            <a:pPr lvl="0">
              <a:defRPr/>
            </a:pPr>
            <a:r>
              <a:rPr lang="en-US" sz="2000" b="1" dirty="0">
                <a:solidFill>
                  <a:srgbClr val="FFFF00"/>
                </a:solidFill>
                <a:latin typeface="Arial" charset="0"/>
                <a:ea typeface="+mn-ea"/>
                <a:cs typeface="Arial" pitchFamily="34" charset="0"/>
              </a:rPr>
              <a:t> 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ea typeface="+mn-ea"/>
                <a:cs typeface="Arial" pitchFamily="34" charset="0"/>
              </a:rPr>
              <a:t>koji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ea typeface="+mn-ea"/>
                <a:cs typeface="Arial" pitchFamily="34" charset="0"/>
              </a:rPr>
              <a:t> je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ea typeface="+mn-ea"/>
                <a:cs typeface="Arial" pitchFamily="34" charset="0"/>
              </a:rPr>
              <a:t>eliminisan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ea typeface="+mn-ea"/>
                <a:cs typeface="Arial" pitchFamily="34" charset="0"/>
              </a:rPr>
              <a:t>TeV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ea typeface="+mn-ea"/>
                <a:cs typeface="Arial" pitchFamily="34" charset="0"/>
              </a:rPr>
              <a:t> scale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ea typeface="+mn-ea"/>
                <a:cs typeface="Arial" pitchFamily="34" charset="0"/>
              </a:rPr>
              <a:t>gravitacijom</a:t>
            </a:r>
            <a:endParaRPr lang="en-US" sz="2000" b="1" dirty="0">
              <a:solidFill>
                <a:srgbClr val="FFFF00"/>
              </a:solidFill>
              <a:latin typeface="Arial" charset="0"/>
              <a:ea typeface="+mn-ea"/>
              <a:cs typeface="Arial" pitchFamily="34" charset="0"/>
            </a:endParaRPr>
          </a:p>
          <a:p>
            <a:pPr lvl="0">
              <a:defRPr/>
            </a:pPr>
            <a:endParaRPr lang="en-US" sz="2000" b="1" dirty="0">
              <a:solidFill>
                <a:schemeClr val="tx2">
                  <a:lumMod val="25000"/>
                </a:schemeClr>
              </a:solidFill>
              <a:latin typeface="Arial" charset="0"/>
              <a:ea typeface="+mn-ea"/>
              <a:cs typeface="Arial" pitchFamily="34" charset="0"/>
            </a:endParaRPr>
          </a:p>
          <a:p>
            <a:pPr lvl="0">
              <a:buFontTx/>
              <a:buChar char="•"/>
              <a:defRPr/>
            </a:pPr>
            <a:r>
              <a:rPr lang="en-US" sz="2000" b="1" dirty="0">
                <a:solidFill>
                  <a:schemeClr val="tx2">
                    <a:lumMod val="25000"/>
                  </a:schemeClr>
                </a:solidFill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25000"/>
                  </a:schemeClr>
                </a:solidFill>
                <a:latin typeface="Arial" charset="0"/>
                <a:ea typeface="+mn-ea"/>
                <a:cs typeface="Arial" pitchFamily="34" charset="0"/>
              </a:rPr>
              <a:t>stabilnost</a:t>
            </a:r>
            <a:r>
              <a:rPr lang="en-US" sz="2000" b="1" dirty="0" smtClean="0">
                <a:solidFill>
                  <a:schemeClr val="tx2">
                    <a:lumMod val="25000"/>
                  </a:schemeClr>
                </a:solidFill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25000"/>
                  </a:schemeClr>
                </a:solidFill>
                <a:latin typeface="Arial" charset="0"/>
                <a:ea typeface="+mn-ea"/>
                <a:cs typeface="Arial" pitchFamily="34" charset="0"/>
              </a:rPr>
              <a:t>protona</a:t>
            </a:r>
            <a:r>
              <a:rPr lang="en-US" sz="2000" b="1" dirty="0" smtClean="0">
                <a:solidFill>
                  <a:schemeClr val="tx2">
                    <a:lumMod val="25000"/>
                  </a:schemeClr>
                </a:solidFill>
                <a:latin typeface="Arial" charset="0"/>
                <a:ea typeface="+mn-ea"/>
                <a:cs typeface="Arial" pitchFamily="34" charset="0"/>
              </a:rPr>
              <a:t> </a:t>
            </a:r>
          </a:p>
          <a:p>
            <a:pPr lvl="0">
              <a:buFontTx/>
              <a:buChar char="•"/>
              <a:defRPr/>
            </a:pPr>
            <a:r>
              <a:rPr lang="en-US" sz="2000" b="1" dirty="0">
                <a:solidFill>
                  <a:schemeClr val="tx2">
                    <a:lumMod val="25000"/>
                  </a:schemeClr>
                </a:solidFill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25000"/>
                  </a:schemeClr>
                </a:solidFill>
                <a:latin typeface="Arial" charset="0"/>
                <a:ea typeface="+mn-ea"/>
                <a:cs typeface="Arial" pitchFamily="34" charset="0"/>
              </a:rPr>
              <a:t>masa</a:t>
            </a:r>
            <a:r>
              <a:rPr lang="en-US" sz="2000" b="1" dirty="0" smtClean="0">
                <a:solidFill>
                  <a:schemeClr val="tx2">
                    <a:lumMod val="25000"/>
                  </a:schemeClr>
                </a:solidFill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25000"/>
                  </a:schemeClr>
                </a:solidFill>
                <a:latin typeface="Arial" charset="0"/>
                <a:ea typeface="+mn-ea"/>
                <a:cs typeface="Arial" pitchFamily="34" charset="0"/>
              </a:rPr>
              <a:t>neutrina</a:t>
            </a:r>
            <a:endParaRPr lang="en-US" sz="2000" b="1" dirty="0" smtClean="0">
              <a:solidFill>
                <a:schemeClr val="tx2">
                  <a:lumMod val="25000"/>
                </a:schemeClr>
              </a:solidFill>
              <a:latin typeface="Arial" charset="0"/>
              <a:ea typeface="+mn-ea"/>
              <a:cs typeface="Arial" pitchFamily="34" charset="0"/>
            </a:endParaRPr>
          </a:p>
          <a:p>
            <a:pPr lvl="0">
              <a:buFontTx/>
              <a:buChar char="•"/>
              <a:defRPr/>
            </a:pPr>
            <a:r>
              <a:rPr lang="en-US" sz="2000" b="1" dirty="0">
                <a:solidFill>
                  <a:schemeClr val="tx2">
                    <a:lumMod val="25000"/>
                  </a:schemeClr>
                </a:solidFill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25000"/>
                  </a:schemeClr>
                </a:solidFill>
                <a:latin typeface="Arial" charset="0"/>
                <a:ea typeface="+mn-ea"/>
                <a:cs typeface="Arial" pitchFamily="34" charset="0"/>
              </a:rPr>
              <a:t>miksovanje</a:t>
            </a:r>
            <a:r>
              <a:rPr lang="en-US" sz="2000" b="1" dirty="0" smtClean="0">
                <a:solidFill>
                  <a:schemeClr val="tx2">
                    <a:lumMod val="25000"/>
                  </a:schemeClr>
                </a:solidFill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25000"/>
                  </a:schemeClr>
                </a:solidFill>
                <a:latin typeface="Arial" charset="0"/>
                <a:ea typeface="+mn-ea"/>
                <a:cs typeface="Arial" pitchFamily="34" charset="0"/>
              </a:rPr>
              <a:t>izmedju</a:t>
            </a:r>
            <a:r>
              <a:rPr lang="en-US" sz="2000" b="1" dirty="0" smtClean="0">
                <a:solidFill>
                  <a:schemeClr val="tx2">
                    <a:lumMod val="25000"/>
                  </a:schemeClr>
                </a:solidFill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25000"/>
                  </a:schemeClr>
                </a:solidFill>
                <a:latin typeface="Arial" charset="0"/>
                <a:ea typeface="+mn-ea"/>
                <a:cs typeface="Arial" pitchFamily="34" charset="0"/>
              </a:rPr>
              <a:t>leptona</a:t>
            </a:r>
            <a:r>
              <a:rPr lang="en-US" sz="2000" b="1" dirty="0" smtClean="0">
                <a:solidFill>
                  <a:schemeClr val="tx2">
                    <a:lumMod val="25000"/>
                  </a:schemeClr>
                </a:solidFill>
                <a:latin typeface="Arial" charset="0"/>
                <a:ea typeface="+mn-ea"/>
                <a:cs typeface="Arial" pitchFamily="34" charset="0"/>
              </a:rPr>
              <a:t> </a:t>
            </a:r>
          </a:p>
          <a:p>
            <a:pPr lvl="0">
              <a:buFontTx/>
              <a:buChar char="•"/>
              <a:defRPr/>
            </a:pPr>
            <a:r>
              <a:rPr lang="en-US" sz="2000" b="1" dirty="0">
                <a:solidFill>
                  <a:schemeClr val="tx2">
                    <a:lumMod val="25000"/>
                  </a:schemeClr>
                </a:solidFill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25000"/>
                  </a:schemeClr>
                </a:solidFill>
                <a:latin typeface="Arial" charset="0"/>
                <a:ea typeface="+mn-ea"/>
                <a:cs typeface="Arial" pitchFamily="34" charset="0"/>
              </a:rPr>
              <a:t>neprihvatljive</a:t>
            </a:r>
            <a:r>
              <a:rPr lang="en-US" sz="2000" b="1" dirty="0" smtClean="0">
                <a:solidFill>
                  <a:schemeClr val="tx2">
                    <a:lumMod val="25000"/>
                  </a:schemeClr>
                </a:solidFill>
                <a:latin typeface="Arial" charset="0"/>
                <a:ea typeface="+mn-ea"/>
                <a:cs typeface="Arial" pitchFamily="34" charset="0"/>
              </a:rPr>
              <a:t> FCNC</a:t>
            </a:r>
          </a:p>
          <a:p>
            <a:pPr lvl="0">
              <a:buFontTx/>
              <a:buChar char="•"/>
              <a:defRPr/>
            </a:pPr>
            <a:endParaRPr lang="en-US" sz="2000" b="1" dirty="0">
              <a:solidFill>
                <a:srgbClr val="FFFF00"/>
              </a:solidFill>
              <a:latin typeface="Arial" charset="0"/>
              <a:ea typeface="+mn-ea"/>
              <a:cs typeface="Arial" pitchFamily="34" charset="0"/>
            </a:endParaRPr>
          </a:p>
          <a:p>
            <a:pPr lvl="0">
              <a:defRPr/>
            </a:pPr>
            <a:endParaRPr lang="en-US" sz="2000" b="1" dirty="0">
              <a:solidFill>
                <a:srgbClr val="FFFFFF"/>
              </a:solidFill>
              <a:latin typeface="Arial" charset="0"/>
              <a:ea typeface="+mn-ea"/>
              <a:cs typeface="Arial" pitchFamily="34" charset="0"/>
            </a:endParaRPr>
          </a:p>
          <a:p>
            <a:pPr lvl="0">
              <a:defRPr/>
            </a:pPr>
            <a:endParaRPr lang="en-US" sz="2000" b="1" dirty="0">
              <a:solidFill>
                <a:srgbClr val="FFFFFF"/>
              </a:solidFill>
              <a:latin typeface="Arial" charset="0"/>
              <a:ea typeface="+mn-ea"/>
              <a:cs typeface="Arial" pitchFamily="34" charset="0"/>
            </a:endParaRPr>
          </a:p>
          <a:p>
            <a:pPr lvl="0">
              <a:buFontTx/>
              <a:buChar char="•"/>
              <a:defRPr/>
            </a:pPr>
            <a:r>
              <a:rPr lang="en-US" sz="2000" b="1" dirty="0">
                <a:solidFill>
                  <a:srgbClr val="FF0000"/>
                </a:solidFill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+mn-ea"/>
                <a:cs typeface="Arial" pitchFamily="34" charset="0"/>
              </a:rPr>
              <a:t>Jaka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+mn-ea"/>
                <a:cs typeface="Arial" pitchFamily="34" charset="0"/>
              </a:rPr>
              <a:t>gravitacija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+mn-ea"/>
                <a:cs typeface="Arial" pitchFamily="34" charset="0"/>
              </a:rPr>
              <a:t>implicira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+mn-ea"/>
                <a:cs typeface="Arial" pitchFamily="34" charset="0"/>
              </a:rPr>
              <a:t>vrlo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+mn-ea"/>
                <a:cs typeface="Arial" pitchFamily="34" charset="0"/>
              </a:rPr>
              <a:t>brzi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+mn-ea"/>
                <a:cs typeface="Arial" pitchFamily="34" charset="0"/>
              </a:rPr>
              <a:t>raspad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+mn-ea"/>
                <a:cs typeface="Arial" pitchFamily="34" charset="0"/>
              </a:rPr>
              <a:t>protona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+mn-ea"/>
                <a:cs typeface="Arial" pitchFamily="34" charset="0"/>
              </a:rPr>
              <a:t>!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1524000" y="304800"/>
            <a:ext cx="6019800" cy="510778"/>
          </a:xfrm>
          <a:prstGeom prst="roundRect">
            <a:avLst/>
          </a:prstGeom>
          <a:gradFill>
            <a:gsLst>
              <a:gs pos="20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Ozbiljni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problemi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u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TeV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scale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gravitaciji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3004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8499810"/>
              </p:ext>
            </p:extLst>
          </p:nvPr>
        </p:nvGraphicFramePr>
        <p:xfrm>
          <a:off x="2819400" y="5121379"/>
          <a:ext cx="2928938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63" name="Equation" r:id="rId4" imgW="1511280" imgH="583920" progId="Equation.3">
                  <p:embed/>
                </p:oleObj>
              </mc:Choice>
              <mc:Fallback>
                <p:oleObj name="Equation" r:id="rId4" imgW="1511280" imgH="583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5121379"/>
                        <a:ext cx="2928938" cy="1041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3095544"/>
              </p:ext>
            </p:extLst>
          </p:nvPr>
        </p:nvGraphicFramePr>
        <p:xfrm>
          <a:off x="7391400" y="4527937"/>
          <a:ext cx="1301750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64" name="Equation" r:id="rId6" imgW="787400" imgH="228600" progId="Equation.3">
                  <p:embed/>
                </p:oleObj>
              </mc:Choice>
              <mc:Fallback>
                <p:oleObj name="Equation" r:id="rId6" imgW="787400" imgH="22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4527937"/>
                        <a:ext cx="1301750" cy="34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808080">
                                <a:alpha val="87057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08132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dejan\Pictures\OG_fire_Thorak_wheel.jpg"/>
          <p:cNvPicPr>
            <a:picLocks noChangeAspect="1" noChangeArrowheads="1"/>
          </p:cNvPicPr>
          <p:nvPr/>
        </p:nvPicPr>
        <p:blipFill>
          <a:blip r:embed="rId3">
            <a:lum bright="-22000" contrast="17000"/>
          </a:blip>
          <a:stretch>
            <a:fillRect/>
          </a:stretch>
        </p:blipFill>
        <p:spPr bwMode="auto">
          <a:xfrm>
            <a:off x="1676400" y="533400"/>
            <a:ext cx="5904072" cy="58674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252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5" name="Text Box 3"/>
          <p:cNvSpPr txBox="1">
            <a:spLocks noChangeArrowheads="1"/>
          </p:cNvSpPr>
          <p:nvPr/>
        </p:nvSpPr>
        <p:spPr bwMode="auto">
          <a:xfrm>
            <a:off x="152400" y="1066800"/>
            <a:ext cx="4892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cs typeface="Times New Roman" charset="0"/>
              </a:rPr>
              <a:t>  </a:t>
            </a:r>
            <a:endParaRPr lang="en-US" sz="2800" dirty="0">
              <a:solidFill>
                <a:srgbClr val="000000"/>
              </a:solidFill>
              <a:cs typeface="Times New Roman" charset="0"/>
              <a:sym typeface="Wingdings" pitchFamily="2" charset="2"/>
            </a:endParaRPr>
          </a:p>
        </p:txBody>
      </p:sp>
      <p:sp>
        <p:nvSpPr>
          <p:cNvPr id="243717" name="Text Box 5"/>
          <p:cNvSpPr txBox="1">
            <a:spLocks noChangeArrowheads="1"/>
          </p:cNvSpPr>
          <p:nvPr/>
        </p:nvSpPr>
        <p:spPr bwMode="auto">
          <a:xfrm>
            <a:off x="76200" y="5334000"/>
            <a:ext cx="3097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charset="0"/>
              <a:sym typeface="Wingdings" pitchFamily="2" charset="2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1905000" y="215503"/>
            <a:ext cx="5257800" cy="85129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/>
            <a:r>
              <a:rPr lang="en-US" sz="2800" dirty="0" smtClean="0">
                <a:solidFill>
                  <a:srgbClr val="FFFFFF"/>
                </a:solidFill>
              </a:rPr>
              <a:t>                 </a:t>
            </a:r>
            <a:r>
              <a:rPr lang="en-US" sz="4400" dirty="0" err="1" smtClean="0">
                <a:solidFill>
                  <a:srgbClr val="FFFFFF"/>
                </a:solidFill>
                <a:effectLst>
                  <a:glow rad="139700">
                    <a:srgbClr val="FBDF53">
                      <a:satMod val="175000"/>
                      <a:alpha val="40000"/>
                    </a:srgbClr>
                  </a:glow>
                </a:effectLst>
              </a:rPr>
              <a:t>Predlog</a:t>
            </a:r>
            <a:r>
              <a:rPr lang="en-US" sz="4400" dirty="0" smtClean="0">
                <a:solidFill>
                  <a:srgbClr val="FFFFFF"/>
                </a:solidFill>
                <a:effectLst>
                  <a:glow rad="139700">
                    <a:srgbClr val="FBDF53">
                      <a:satMod val="175000"/>
                      <a:alpha val="40000"/>
                    </a:srgbClr>
                  </a:glow>
                </a:effectLst>
              </a:rPr>
              <a:t> 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495300" y="1479952"/>
            <a:ext cx="8229600" cy="3429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b="1" dirty="0" err="1" smtClean="0">
                <a:solidFill>
                  <a:srgbClr val="000000"/>
                </a:solidFill>
                <a:cs typeface="Times New Roman" charset="0"/>
              </a:rPr>
              <a:t>Broj</a:t>
            </a:r>
            <a:r>
              <a:rPr lang="en-US" b="1" dirty="0" smtClean="0">
                <a:solidFill>
                  <a:srgbClr val="000000"/>
                </a:solidFill>
                <a:cs typeface="Times New Roman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cs typeface="Times New Roman" charset="0"/>
              </a:rPr>
              <a:t>dimenzija</a:t>
            </a:r>
            <a:r>
              <a:rPr lang="en-US" b="1" dirty="0" smtClean="0">
                <a:solidFill>
                  <a:srgbClr val="000000"/>
                </a:solidFill>
                <a:cs typeface="Times New Roman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cs typeface="Times New Roman" charset="0"/>
              </a:rPr>
              <a:t>zavisi</a:t>
            </a:r>
            <a:r>
              <a:rPr lang="en-US" b="1" dirty="0" smtClean="0">
                <a:solidFill>
                  <a:srgbClr val="000000"/>
                </a:solidFill>
                <a:cs typeface="Times New Roman" charset="0"/>
              </a:rPr>
              <a:t> od </a:t>
            </a:r>
            <a:r>
              <a:rPr lang="en-US" b="1" dirty="0" err="1" smtClean="0">
                <a:solidFill>
                  <a:srgbClr val="000000"/>
                </a:solidFill>
                <a:cs typeface="Times New Roman" charset="0"/>
              </a:rPr>
              <a:t>skale</a:t>
            </a:r>
            <a:r>
              <a:rPr lang="en-US" b="1" dirty="0" smtClean="0">
                <a:solidFill>
                  <a:srgbClr val="000000"/>
                </a:solidFill>
                <a:cs typeface="Times New Roman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cs typeface="Times New Roman" charset="0"/>
              </a:rPr>
              <a:t>koju</a:t>
            </a:r>
            <a:r>
              <a:rPr lang="en-US" b="1" dirty="0" smtClean="0">
                <a:solidFill>
                  <a:srgbClr val="000000"/>
                </a:solidFill>
                <a:cs typeface="Times New Roman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cs typeface="Times New Roman" charset="0"/>
              </a:rPr>
              <a:t>proucavamo</a:t>
            </a:r>
            <a:r>
              <a:rPr lang="en-US" b="1" dirty="0" smtClean="0">
                <a:solidFill>
                  <a:srgbClr val="000000"/>
                </a:solidFill>
                <a:cs typeface="Times New Roman" charset="0"/>
              </a:rPr>
              <a:t> </a:t>
            </a:r>
          </a:p>
          <a:p>
            <a:endParaRPr lang="en-US" dirty="0" smtClean="0">
              <a:solidFill>
                <a:srgbClr val="000000"/>
              </a:solidFill>
              <a:cs typeface="Times New Roman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cs typeface="Times New Roman" charset="0"/>
                <a:sym typeface="Wingdings" pitchFamily="2" charset="2"/>
              </a:rPr>
              <a:t> Male </a:t>
            </a:r>
            <a:r>
              <a:rPr lang="en-US" dirty="0" err="1" smtClean="0">
                <a:solidFill>
                  <a:srgbClr val="000000"/>
                </a:solidFill>
                <a:cs typeface="Times New Roman" charset="0"/>
                <a:sym typeface="Wingdings" pitchFamily="2" charset="2"/>
              </a:rPr>
              <a:t>duzine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  <a:sym typeface="Wingdings" pitchFamily="2" charset="2"/>
              </a:rPr>
              <a:t>:  (L &lt; TeV</a:t>
            </a:r>
            <a:r>
              <a:rPr lang="en-US" baseline="30000" dirty="0" smtClean="0">
                <a:solidFill>
                  <a:srgbClr val="000000"/>
                </a:solidFill>
                <a:cs typeface="Times New Roman" charset="0"/>
                <a:sym typeface="Wingdings" pitchFamily="2" charset="2"/>
              </a:rPr>
              <a:t>-1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  <a:sym typeface="Wingdings" pitchFamily="2" charset="2"/>
              </a:rPr>
              <a:t>)  </a:t>
            </a:r>
            <a:r>
              <a:rPr lang="en-US" dirty="0" err="1" smtClean="0">
                <a:solidFill>
                  <a:srgbClr val="000000"/>
                </a:solidFill>
                <a:cs typeface="Times New Roman" charset="0"/>
                <a:sym typeface="Wingdings" pitchFamily="2" charset="2"/>
              </a:rPr>
              <a:t>prostor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  <a:sym typeface="Wingdings" pitchFamily="2" charset="2"/>
              </a:rPr>
              <a:t> je </a:t>
            </a:r>
            <a:r>
              <a:rPr lang="en-US" dirty="0" err="1" smtClean="0">
                <a:solidFill>
                  <a:srgbClr val="000000"/>
                </a:solidFill>
                <a:cs typeface="Times New Roman" charset="0"/>
                <a:sym typeface="Wingdings" pitchFamily="2" charset="2"/>
              </a:rPr>
              <a:t>nize-dimenzionalan</a:t>
            </a:r>
            <a:endParaRPr lang="en-US" dirty="0" smtClean="0">
              <a:solidFill>
                <a:srgbClr val="000000"/>
              </a:solidFill>
              <a:cs typeface="Times New Roman" charset="0"/>
              <a:sym typeface="Wingdings" pitchFamily="2" charset="2"/>
            </a:endParaRPr>
          </a:p>
          <a:p>
            <a:pPr lvl="1">
              <a:buFont typeface="Arial" pitchFamily="34" charset="0"/>
              <a:buChar char="•"/>
            </a:pPr>
            <a:endParaRPr lang="en-US" dirty="0" smtClean="0">
              <a:solidFill>
                <a:srgbClr val="000000"/>
              </a:solidFill>
              <a:cs typeface="Times New Roman" charset="0"/>
              <a:sym typeface="Wingdings" pitchFamily="2" charset="2"/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cs typeface="Times New Roman" charset="0"/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Times New Roman" charset="0"/>
                <a:sym typeface="Wingdings" pitchFamily="2" charset="2"/>
              </a:rPr>
              <a:t>Srednje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Times New Roman" charset="0"/>
                <a:sym typeface="Wingdings" pitchFamily="2" charset="2"/>
              </a:rPr>
              <a:t>duzine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  <a:sym typeface="Wingdings" pitchFamily="2" charset="2"/>
              </a:rPr>
              <a:t>: (TeV</a:t>
            </a:r>
            <a:r>
              <a:rPr lang="en-US" baseline="30000" dirty="0" smtClean="0">
                <a:solidFill>
                  <a:srgbClr val="000000"/>
                </a:solidFill>
                <a:cs typeface="Times New Roman" charset="0"/>
                <a:sym typeface="Wingdings" pitchFamily="2" charset="2"/>
              </a:rPr>
              <a:t>-1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  <a:sym typeface="Wingdings" pitchFamily="2" charset="2"/>
              </a:rPr>
              <a:t> &lt; L &lt; </a:t>
            </a:r>
            <a:r>
              <a:rPr lang="en-US" dirty="0" err="1" smtClean="0">
                <a:solidFill>
                  <a:srgbClr val="000000"/>
                </a:solidFill>
                <a:cs typeface="Times New Roman" charset="0"/>
                <a:sym typeface="Wingdings" pitchFamily="2" charset="2"/>
              </a:rPr>
              <a:t>Gpc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  <a:sym typeface="Wingdings" pitchFamily="2" charset="2"/>
              </a:rPr>
              <a:t>) </a:t>
            </a:r>
            <a:r>
              <a:rPr lang="en-US" dirty="0" err="1" smtClean="0">
                <a:solidFill>
                  <a:srgbClr val="000000"/>
                </a:solidFill>
                <a:cs typeface="Times New Roman" charset="0"/>
                <a:sym typeface="Wingdings" pitchFamily="2" charset="2"/>
              </a:rPr>
              <a:t>prostor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  <a:sym typeface="Wingdings" pitchFamily="2" charset="2"/>
              </a:rPr>
              <a:t> je 3-dim </a:t>
            </a:r>
            <a:endParaRPr lang="en-US" dirty="0">
              <a:solidFill>
                <a:srgbClr val="000000"/>
              </a:solidFill>
              <a:cs typeface="Times New Roman" charset="0"/>
              <a:sym typeface="Wingdings" pitchFamily="2" charset="2"/>
            </a:endParaRPr>
          </a:p>
          <a:p>
            <a:pPr lvl="1"/>
            <a:endParaRPr lang="en-US" dirty="0">
              <a:solidFill>
                <a:srgbClr val="000000"/>
              </a:solidFill>
              <a:cs typeface="Times New Roman" charset="0"/>
              <a:sym typeface="Wingdings" pitchFamily="2" charset="2"/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cs typeface="Times New Roman" charset="0"/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Times New Roman" charset="0"/>
                <a:sym typeface="Wingdings" pitchFamily="2" charset="2"/>
              </a:rPr>
              <a:t>Velike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Times New Roman" charset="0"/>
                <a:sym typeface="Wingdings" pitchFamily="2" charset="2"/>
              </a:rPr>
              <a:t>duzine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  <a:sym typeface="Wingdings" pitchFamily="2" charset="2"/>
              </a:rPr>
              <a:t>: (L &gt; </a:t>
            </a:r>
            <a:r>
              <a:rPr lang="en-US" dirty="0" err="1" smtClean="0">
                <a:solidFill>
                  <a:srgbClr val="000000"/>
                </a:solidFill>
                <a:cs typeface="Times New Roman" charset="0"/>
                <a:sym typeface="Wingdings" pitchFamily="2" charset="2"/>
              </a:rPr>
              <a:t>Gpc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  <a:sym typeface="Wingdings" pitchFamily="2" charset="2"/>
              </a:rPr>
              <a:t>) </a:t>
            </a:r>
            <a:r>
              <a:rPr lang="en-US" dirty="0" err="1" smtClean="0">
                <a:solidFill>
                  <a:srgbClr val="000000"/>
                </a:solidFill>
                <a:cs typeface="Times New Roman" charset="0"/>
                <a:sym typeface="Wingdings" pitchFamily="2" charset="2"/>
              </a:rPr>
              <a:t>prostor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  <a:sym typeface="Wingdings" pitchFamily="2" charset="2"/>
              </a:rPr>
              <a:t> je vise-</a:t>
            </a:r>
            <a:r>
              <a:rPr lang="en-US" dirty="0" err="1" smtClean="0">
                <a:solidFill>
                  <a:srgbClr val="000000"/>
                </a:solidFill>
                <a:cs typeface="Times New Roman" charset="0"/>
                <a:sym typeface="Wingdings" pitchFamily="2" charset="2"/>
              </a:rPr>
              <a:t>dimenzionalan</a:t>
            </a:r>
            <a:endParaRPr lang="en-US" dirty="0">
              <a:solidFill>
                <a:srgbClr val="000000"/>
              </a:solidFill>
              <a:cs typeface="Times New Roman" charset="0"/>
              <a:sym typeface="Wingdings" pitchFamily="2" charset="2"/>
            </a:endParaRPr>
          </a:p>
        </p:txBody>
      </p:sp>
      <p:pic>
        <p:nvPicPr>
          <p:cNvPr id="11" name="Picture 6" descr="http://www.isv.uu.se/thep/pictures/luppdis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7710" y="4794122"/>
            <a:ext cx="2448040" cy="163406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3122" name="Picture 2" descr="http://www.windows2universe.org/the_universe/images/cosmic_gc3_new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808" y="4737632"/>
            <a:ext cx="1943100" cy="177459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4" name="Picture 4" descr="http://static.howstuffworks.com/gif/laboratory-universe-news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4829157"/>
            <a:ext cx="2133600" cy="170688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rved Right Arrow 4"/>
          <p:cNvSpPr/>
          <p:nvPr/>
        </p:nvSpPr>
        <p:spPr bwMode="auto">
          <a:xfrm>
            <a:off x="323850" y="2514600"/>
            <a:ext cx="731520" cy="2819400"/>
          </a:xfrm>
          <a:prstGeom prst="curved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7" name="Curved Right Arrow 16"/>
          <p:cNvSpPr/>
          <p:nvPr/>
        </p:nvSpPr>
        <p:spPr bwMode="auto">
          <a:xfrm rot="20230617" flipH="1">
            <a:off x="8018738" y="3779153"/>
            <a:ext cx="1008922" cy="2259598"/>
          </a:xfrm>
          <a:prstGeom prst="curved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8" name="Curved Right Arrow 17"/>
          <p:cNvSpPr/>
          <p:nvPr/>
        </p:nvSpPr>
        <p:spPr bwMode="auto">
          <a:xfrm rot="18999868">
            <a:off x="1843591" y="3099768"/>
            <a:ext cx="806289" cy="3701279"/>
          </a:xfrm>
          <a:prstGeom prst="curved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pic>
        <p:nvPicPr>
          <p:cNvPr id="152578" name="Picture 2" descr="C:\Users\dejan\Desktop\GIFS\V4D5625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67" y="400050"/>
            <a:ext cx="119062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583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5" name="Text Box 3"/>
          <p:cNvSpPr txBox="1">
            <a:spLocks noChangeArrowheads="1"/>
          </p:cNvSpPr>
          <p:nvPr/>
        </p:nvSpPr>
        <p:spPr bwMode="auto">
          <a:xfrm>
            <a:off x="152400" y="1066800"/>
            <a:ext cx="4892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cs typeface="Times New Roman" charset="0"/>
              </a:rPr>
              <a:t>  </a:t>
            </a:r>
            <a:endParaRPr lang="en-US" sz="2800" dirty="0">
              <a:solidFill>
                <a:srgbClr val="000000"/>
              </a:solidFill>
              <a:cs typeface="Times New Roman" charset="0"/>
              <a:sym typeface="Wingdings" pitchFamily="2" charset="2"/>
            </a:endParaRPr>
          </a:p>
        </p:txBody>
      </p:sp>
      <p:sp>
        <p:nvSpPr>
          <p:cNvPr id="243717" name="Text Box 5"/>
          <p:cNvSpPr txBox="1">
            <a:spLocks noChangeArrowheads="1"/>
          </p:cNvSpPr>
          <p:nvPr/>
        </p:nvSpPr>
        <p:spPr bwMode="auto">
          <a:xfrm>
            <a:off x="76200" y="5334000"/>
            <a:ext cx="3097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charset="0"/>
              <a:sym typeface="Wingdings" pitchFamily="2" charset="2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362199" y="215503"/>
            <a:ext cx="4343400" cy="85129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/>
            <a:r>
              <a:rPr lang="en-US" sz="2800" dirty="0" smtClean="0">
                <a:solidFill>
                  <a:srgbClr val="FFFFFF"/>
                </a:solidFill>
              </a:rPr>
              <a:t>            </a:t>
            </a:r>
            <a:r>
              <a:rPr lang="en-US" sz="4400" dirty="0" smtClean="0">
                <a:solidFill>
                  <a:srgbClr val="FFFFFF"/>
                </a:solidFill>
                <a:effectLst>
                  <a:glow rad="139700">
                    <a:srgbClr val="FBDF53">
                      <a:satMod val="175000"/>
                      <a:alpha val="40000"/>
                    </a:srgbClr>
                  </a:glow>
                </a:effectLst>
              </a:rPr>
              <a:t>Primer 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495300" y="1479952"/>
            <a:ext cx="8229600" cy="34290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1">
              <a:buFont typeface="Arial" pitchFamily="34" charset="0"/>
              <a:buChar char="•"/>
            </a:pPr>
            <a:endParaRPr lang="en-US" dirty="0">
              <a:solidFill>
                <a:srgbClr val="000000"/>
              </a:solidFill>
              <a:cs typeface="Times New Roman" charset="0"/>
              <a:sym typeface="Wingdings" pitchFamily="2" charset="2"/>
            </a:endParaRPr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921" y="2438400"/>
            <a:ext cx="5085957" cy="426520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2450" y="1762005"/>
            <a:ext cx="7962900" cy="95410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US" sz="2800" dirty="0" smtClean="0"/>
              <a:t>Primer </a:t>
            </a:r>
            <a:r>
              <a:rPr lang="en-US" sz="2800" dirty="0" err="1" smtClean="0"/>
              <a:t>strukture</a:t>
            </a:r>
            <a:r>
              <a:rPr lang="en-US" sz="2800" dirty="0" smtClean="0"/>
              <a:t> </a:t>
            </a:r>
            <a:r>
              <a:rPr lang="en-US" sz="2800" dirty="0" err="1" smtClean="0"/>
              <a:t>koja</a:t>
            </a:r>
            <a:r>
              <a:rPr lang="en-US" sz="2800" dirty="0" smtClean="0"/>
              <a:t> je 1d </a:t>
            </a:r>
            <a:r>
              <a:rPr lang="en-US" sz="2800" dirty="0" err="1" smtClean="0"/>
              <a:t>na</a:t>
            </a:r>
            <a:r>
              <a:rPr lang="en-US" sz="2800" dirty="0" smtClean="0"/>
              <a:t> </a:t>
            </a:r>
            <a:r>
              <a:rPr lang="en-US" sz="2800" dirty="0" err="1" smtClean="0"/>
              <a:t>kratkim</a:t>
            </a:r>
            <a:r>
              <a:rPr lang="en-US" sz="2800" dirty="0" smtClean="0"/>
              <a:t> </a:t>
            </a:r>
            <a:r>
              <a:rPr lang="en-US" sz="2800" dirty="0" err="1" smtClean="0"/>
              <a:t>skalama</a:t>
            </a:r>
            <a:r>
              <a:rPr lang="en-US" sz="2800" dirty="0" smtClean="0"/>
              <a:t> </a:t>
            </a:r>
          </a:p>
          <a:p>
            <a:r>
              <a:rPr lang="en-US" sz="2800" dirty="0" err="1" smtClean="0"/>
              <a:t>dok</a:t>
            </a:r>
            <a:r>
              <a:rPr lang="en-US" sz="2800" dirty="0" smtClean="0"/>
              <a:t> </a:t>
            </a:r>
            <a:r>
              <a:rPr lang="en-US" sz="2800" dirty="0" err="1" smtClean="0"/>
              <a:t>izgleda</a:t>
            </a:r>
            <a:r>
              <a:rPr lang="en-US" sz="2800" dirty="0" smtClean="0"/>
              <a:t> </a:t>
            </a:r>
            <a:r>
              <a:rPr lang="en-US" sz="2800" dirty="0" err="1" smtClean="0"/>
              <a:t>efektivno</a:t>
            </a:r>
            <a:r>
              <a:rPr lang="en-US" sz="2800" dirty="0" smtClean="0"/>
              <a:t> 2d </a:t>
            </a:r>
            <a:r>
              <a:rPr lang="en-US" sz="2800" dirty="0" err="1" smtClean="0"/>
              <a:t>na</a:t>
            </a:r>
            <a:r>
              <a:rPr lang="en-US" sz="2800" dirty="0" smtClean="0"/>
              <a:t> </a:t>
            </a:r>
            <a:r>
              <a:rPr lang="en-US" sz="2800" dirty="0" err="1" smtClean="0"/>
              <a:t>duzim</a:t>
            </a:r>
            <a:r>
              <a:rPr lang="en-US" sz="2800" dirty="0" smtClean="0"/>
              <a:t> </a:t>
            </a:r>
            <a:r>
              <a:rPr lang="en-US" sz="2800" dirty="0" err="1" smtClean="0"/>
              <a:t>skalama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926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5" name="Text Box 3"/>
          <p:cNvSpPr txBox="1">
            <a:spLocks noChangeArrowheads="1"/>
          </p:cNvSpPr>
          <p:nvPr/>
        </p:nvSpPr>
        <p:spPr bwMode="auto">
          <a:xfrm>
            <a:off x="152400" y="1066800"/>
            <a:ext cx="4892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cs typeface="Times New Roman" charset="0"/>
              </a:rPr>
              <a:t>  </a:t>
            </a:r>
            <a:endParaRPr lang="en-US" sz="2800" dirty="0">
              <a:solidFill>
                <a:srgbClr val="000000"/>
              </a:solidFill>
              <a:cs typeface="Times New Roman" charset="0"/>
              <a:sym typeface="Wingdings" pitchFamily="2" charset="2"/>
            </a:endParaRPr>
          </a:p>
        </p:txBody>
      </p:sp>
      <p:sp>
        <p:nvSpPr>
          <p:cNvPr id="243717" name="Text Box 5"/>
          <p:cNvSpPr txBox="1">
            <a:spLocks noChangeArrowheads="1"/>
          </p:cNvSpPr>
          <p:nvPr/>
        </p:nvSpPr>
        <p:spPr bwMode="auto">
          <a:xfrm>
            <a:off x="76200" y="5334000"/>
            <a:ext cx="3097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charset="0"/>
              <a:sym typeface="Wingdings" pitchFamily="2" charset="2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1490663" y="215502"/>
            <a:ext cx="6096000" cy="851297"/>
          </a:xfrm>
          <a:prstGeom prst="roundRect">
            <a:avLst/>
          </a:prstGeom>
          <a:solidFill>
            <a:schemeClr val="tx1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/>
            <a:r>
              <a:rPr lang="en-US" sz="2800" dirty="0" smtClean="0">
                <a:solidFill>
                  <a:srgbClr val="FFFFFF"/>
                </a:solidFill>
              </a:rPr>
              <a:t>             </a:t>
            </a:r>
            <a:r>
              <a:rPr lang="en-US" sz="4400" dirty="0" err="1" smtClean="0">
                <a:solidFill>
                  <a:srgbClr val="FFFFFF"/>
                </a:solidFill>
                <a:effectLst>
                  <a:glow rad="139700">
                    <a:srgbClr val="FBDF53">
                      <a:satMod val="175000"/>
                      <a:alpha val="40000"/>
                    </a:srgbClr>
                  </a:glow>
                </a:effectLst>
              </a:rPr>
              <a:t>Uredjena</a:t>
            </a:r>
            <a:r>
              <a:rPr lang="en-US" sz="4400" dirty="0" smtClean="0">
                <a:solidFill>
                  <a:srgbClr val="FFFFFF"/>
                </a:solidFill>
                <a:effectLst>
                  <a:glow rad="139700">
                    <a:srgbClr val="FBDF53">
                      <a:satMod val="175000"/>
                      <a:alpha val="40000"/>
                    </a:srgbClr>
                  </a:glow>
                </a:effectLst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effectLst>
                  <a:glow rad="139700">
                    <a:srgbClr val="FBDF53">
                      <a:satMod val="175000"/>
                      <a:alpha val="40000"/>
                    </a:srgbClr>
                  </a:glow>
                </a:effectLst>
              </a:rPr>
              <a:t>resetka</a:t>
            </a:r>
            <a:r>
              <a:rPr lang="en-US" sz="4400" dirty="0" smtClean="0">
                <a:solidFill>
                  <a:srgbClr val="FFFFFF"/>
                </a:solidFill>
                <a:effectLst>
                  <a:glow rad="139700">
                    <a:srgbClr val="FBDF53">
                      <a:satMod val="175000"/>
                      <a:alpha val="40000"/>
                    </a:srgbClr>
                  </a:glow>
                </a:effectLst>
              </a:rPr>
              <a:t> 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0" y="1389667"/>
            <a:ext cx="8229600" cy="3429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/>
              <a:t>Uredjena</a:t>
            </a:r>
            <a:r>
              <a:rPr lang="en-US" dirty="0" smtClean="0"/>
              <a:t> </a:t>
            </a:r>
            <a:r>
              <a:rPr lang="en-US" dirty="0" err="1" smtClean="0"/>
              <a:t>resetka</a:t>
            </a:r>
            <a:r>
              <a:rPr lang="en-US" dirty="0" smtClean="0"/>
              <a:t>. Ova </a:t>
            </a:r>
            <a:r>
              <a:rPr lang="en-US" dirty="0" err="1" smtClean="0"/>
              <a:t>struktura</a:t>
            </a:r>
            <a:r>
              <a:rPr lang="en-US" dirty="0" smtClean="0"/>
              <a:t> je </a:t>
            </a:r>
          </a:p>
          <a:p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1d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skalama</a:t>
            </a:r>
            <a:r>
              <a:rPr lang="en-US" dirty="0" smtClean="0"/>
              <a:t> 0 &lt; L &lt; </a:t>
            </a:r>
            <a:r>
              <a:rPr lang="en-US" i="1" dirty="0" smtClean="0"/>
              <a:t>L</a:t>
            </a:r>
            <a:r>
              <a:rPr lang="en-US" baseline="-25000" dirty="0" smtClean="0"/>
              <a:t>1</a:t>
            </a:r>
            <a:r>
              <a:rPr lang="en-US" dirty="0" smtClean="0"/>
              <a:t>,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2d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skalama</a:t>
            </a:r>
            <a:r>
              <a:rPr lang="en-US" dirty="0" smtClean="0"/>
              <a:t> L</a:t>
            </a:r>
            <a:r>
              <a:rPr lang="en-US" baseline="-25000" dirty="0" smtClean="0"/>
              <a:t>1 </a:t>
            </a:r>
            <a:r>
              <a:rPr lang="en-US" dirty="0" smtClean="0"/>
              <a:t>&lt; L &lt; </a:t>
            </a:r>
            <a:r>
              <a:rPr lang="en-US" i="1" dirty="0" smtClean="0"/>
              <a:t>L</a:t>
            </a:r>
            <a:r>
              <a:rPr lang="en-US" baseline="-25000" dirty="0" smtClean="0"/>
              <a:t>2</a:t>
            </a:r>
          </a:p>
          <a:p>
            <a:pPr marL="342900" indent="-342900">
              <a:buFont typeface="Arial" pitchFamily="34" charset="0"/>
              <a:buChar char="•"/>
            </a:pPr>
            <a:endParaRPr lang="en-US" baseline="-250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3d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skalama</a:t>
            </a:r>
            <a:r>
              <a:rPr lang="en-US" dirty="0" smtClean="0"/>
              <a:t> L</a:t>
            </a:r>
            <a:r>
              <a:rPr lang="en-US" baseline="-25000" dirty="0" smtClean="0"/>
              <a:t>2 </a:t>
            </a:r>
            <a:r>
              <a:rPr lang="en-US" dirty="0" smtClean="0"/>
              <a:t>&lt; </a:t>
            </a:r>
            <a:r>
              <a:rPr lang="en-US" dirty="0"/>
              <a:t>L &lt; </a:t>
            </a:r>
            <a:r>
              <a:rPr lang="en-US" i="1" dirty="0" smtClean="0"/>
              <a:t>L</a:t>
            </a:r>
            <a:r>
              <a:rPr lang="en-US" baseline="-25000" dirty="0" smtClean="0"/>
              <a:t>3</a:t>
            </a:r>
          </a:p>
          <a:p>
            <a:pPr marL="342900" indent="-342900">
              <a:buFont typeface="Arial" pitchFamily="34" charset="0"/>
              <a:buChar char="•"/>
            </a:pPr>
            <a:endParaRPr lang="en-US" baseline="-250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  ………………….. </a:t>
            </a:r>
            <a:endParaRPr lang="en-US" dirty="0"/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775124"/>
            <a:ext cx="4843463" cy="30543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030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http://farm4.static.flickr.com/3182/3120756728_b03722051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733800"/>
            <a:ext cx="6095999" cy="29805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4" name="Picture 4" descr="http://farm4.static.flickr.com/3291/3119924399_c21da94d2a.jpg?v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35893"/>
            <a:ext cx="5181600" cy="22479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1752600" y="215502"/>
            <a:ext cx="5672137" cy="1191816"/>
          </a:xfrm>
          <a:prstGeom prst="roundRect">
            <a:avLst/>
          </a:prstGeom>
          <a:solidFill>
            <a:schemeClr val="tx1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/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Graphene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eaLnBrk="1" hangingPunct="1"/>
            <a:r>
              <a:rPr lang="en-US" sz="2800" dirty="0" smtClean="0">
                <a:solidFill>
                  <a:srgbClr val="FFFFFF"/>
                </a:solidFill>
                <a:effectLst>
                  <a:glow rad="139700">
                    <a:srgbClr val="FBDF53">
                      <a:satMod val="175000"/>
                      <a:alpha val="40000"/>
                    </a:srgbClr>
                  </a:glow>
                </a:effectLst>
              </a:rPr>
              <a:t>   </a:t>
            </a:r>
            <a:r>
              <a:rPr lang="en-US" sz="2800" dirty="0" err="1" smtClean="0">
                <a:solidFill>
                  <a:srgbClr val="FFFFFF"/>
                </a:solidFill>
                <a:effectLst>
                  <a:glow rad="139700">
                    <a:srgbClr val="FBDF53">
                      <a:satMod val="175000"/>
                      <a:alpha val="40000"/>
                    </a:srgbClr>
                  </a:glow>
                </a:effectLst>
              </a:rPr>
              <a:t>Priroda</a:t>
            </a:r>
            <a:r>
              <a:rPr lang="en-US" sz="2800" dirty="0" smtClean="0">
                <a:solidFill>
                  <a:srgbClr val="FFFFFF"/>
                </a:solidFill>
                <a:effectLst>
                  <a:glow rad="139700">
                    <a:srgbClr val="FBDF53">
                      <a:satMod val="175000"/>
                      <a:alpha val="40000"/>
                    </a:srgbClr>
                  </a:glow>
                </a:effectLst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effectLst>
                  <a:glow rad="139700">
                    <a:srgbClr val="FBDF53">
                      <a:satMod val="175000"/>
                      <a:alpha val="40000"/>
                    </a:srgbClr>
                  </a:glow>
                </a:effectLst>
              </a:rPr>
              <a:t>vec</a:t>
            </a:r>
            <a:r>
              <a:rPr lang="en-US" sz="2800" dirty="0" smtClean="0">
                <a:solidFill>
                  <a:srgbClr val="FFFFFF"/>
                </a:solidFill>
                <a:effectLst>
                  <a:glow rad="139700">
                    <a:srgbClr val="FBDF53">
                      <a:satMod val="175000"/>
                      <a:alpha val="40000"/>
                    </a:srgbClr>
                  </a:glow>
                </a:effectLst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effectLst>
                  <a:glow rad="139700">
                    <a:srgbClr val="FBDF53">
                      <a:satMod val="175000"/>
                      <a:alpha val="40000"/>
                    </a:srgbClr>
                  </a:glow>
                </a:effectLst>
              </a:rPr>
              <a:t>gradi</a:t>
            </a:r>
            <a:r>
              <a:rPr lang="en-US" sz="2800" dirty="0" smtClean="0">
                <a:solidFill>
                  <a:srgbClr val="FFFFFF"/>
                </a:solidFill>
                <a:effectLst>
                  <a:glow rad="139700">
                    <a:srgbClr val="FBDF53">
                      <a:satMod val="175000"/>
                      <a:alpha val="40000"/>
                    </a:srgbClr>
                  </a:glow>
                </a:effectLst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effectLst>
                  <a:glow rad="139700">
                    <a:srgbClr val="FBDF53">
                      <a:satMod val="175000"/>
                      <a:alpha val="40000"/>
                    </a:srgbClr>
                  </a:glow>
                </a:effectLst>
              </a:rPr>
              <a:t>slicne</a:t>
            </a:r>
            <a:r>
              <a:rPr lang="en-US" sz="2800" dirty="0" smtClean="0">
                <a:solidFill>
                  <a:srgbClr val="FFFFFF"/>
                </a:solidFill>
                <a:effectLst>
                  <a:glow rad="139700">
                    <a:srgbClr val="FBDF53">
                      <a:satMod val="175000"/>
                      <a:alpha val="40000"/>
                    </a:srgbClr>
                  </a:glow>
                </a:effectLst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effectLst>
                  <a:glow rad="139700">
                    <a:srgbClr val="FBDF53">
                      <a:satMod val="175000"/>
                      <a:alpha val="40000"/>
                    </a:srgbClr>
                  </a:glow>
                </a:effectLst>
              </a:rPr>
              <a:t>strukture</a:t>
            </a:r>
            <a:r>
              <a:rPr lang="en-US" sz="2800" dirty="0" smtClean="0">
                <a:solidFill>
                  <a:srgbClr val="FFFFFF"/>
                </a:solidFill>
                <a:effectLst>
                  <a:glow rad="139700">
                    <a:srgbClr val="FBDF53">
                      <a:satMod val="175000"/>
                      <a:alpha val="40000"/>
                    </a:srgbClr>
                  </a:glow>
                </a:effectLst>
              </a:rPr>
              <a:t>  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1143000" y="3942937"/>
            <a:ext cx="0" cy="2514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39578" y="520023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</a:t>
            </a:r>
            <a:r>
              <a:rPr lang="en-US" b="1" baseline="-25000" dirty="0" smtClean="0"/>
              <a:t>3</a:t>
            </a:r>
            <a:endParaRPr lang="en-US" b="1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1581150" y="1580737"/>
            <a:ext cx="0" cy="192446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82453" y="231213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</a:t>
            </a:r>
            <a:r>
              <a:rPr lang="en-US" b="1" baseline="-25000" dirty="0"/>
              <a:t>2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267450" y="341409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</a:t>
            </a:r>
            <a:r>
              <a:rPr lang="en-US" b="1" baseline="-25000" dirty="0"/>
              <a:t>1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>
            <a:off x="5791200" y="3662361"/>
            <a:ext cx="41386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49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90600" y="381000"/>
            <a:ext cx="6858000" cy="11430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en-US" sz="4000" dirty="0">
                <a:ln w="3175"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</a:t>
            </a:r>
            <a:r>
              <a:rPr lang="en-US" sz="4000" dirty="0" smtClean="0">
                <a:ln w="3175"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enefits?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ＭＳ Ｐゴシック" pitchFamily="34" charset="-128"/>
              <a:cs typeface="+mj-cs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09575" y="2590800"/>
            <a:ext cx="8305800" cy="533400"/>
          </a:xfrm>
          <a:prstGeom prst="roundRect">
            <a:avLst/>
          </a:prstGeom>
          <a:solidFill>
            <a:srgbClr val="00206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Sta</a:t>
            </a:r>
            <a:r>
              <a:rPr lang="en-US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dobijamo</a:t>
            </a:r>
            <a:r>
              <a:rPr lang="en-US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sa</a:t>
            </a:r>
            <a:r>
              <a:rPr lang="en-US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manje</a:t>
            </a:r>
            <a:r>
              <a:rPr lang="en-US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dimenzija</a:t>
            </a:r>
            <a:r>
              <a:rPr lang="en-US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na</a:t>
            </a:r>
            <a:r>
              <a:rPr lang="en-US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visokim</a:t>
            </a:r>
            <a:r>
              <a:rPr lang="en-US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energijama</a:t>
            </a:r>
            <a:r>
              <a:rPr lang="en-US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? </a:t>
            </a:r>
          </a:p>
          <a:p>
            <a:endParaRPr lang="en-US" dirty="0" smtClean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b="1" dirty="0" smtClean="0">
              <a:ln w="3175">
                <a:noFill/>
              </a:ln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ln w="3175">
                <a:noFill/>
              </a:ln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10400" y="5029200"/>
            <a:ext cx="124585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n w="3175">
                  <a:noFill/>
                </a:ln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P(r)=?</a:t>
            </a:r>
          </a:p>
          <a:p>
            <a:r>
              <a:rPr lang="en-US" dirty="0" smtClean="0">
                <a:ln w="3175">
                  <a:noFill/>
                </a:ln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l-GR" dirty="0" smtClean="0">
                <a:ln w="3175">
                  <a:noFill/>
                </a:ln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ε</a:t>
            </a:r>
            <a:r>
              <a:rPr lang="en-US" dirty="0" smtClean="0">
                <a:ln w="3175">
                  <a:noFill/>
                </a:ln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(r)=?</a:t>
            </a:r>
          </a:p>
          <a:p>
            <a:r>
              <a:rPr lang="en-US" dirty="0" smtClean="0">
                <a:ln w="3175">
                  <a:noFill/>
                </a:ln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M(r) =?</a:t>
            </a:r>
          </a:p>
          <a:p>
            <a:endParaRPr lang="en-US" dirty="0" smtClean="0">
              <a:ln w="3175">
                <a:noFill/>
              </a:ln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5650" name="Picture 2" descr="http://www.americanconsumernews.com/wp-content/uploads/2008/01/benefit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52800"/>
            <a:ext cx="2514600" cy="310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56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6600" y="228600"/>
            <a:ext cx="2736647" cy="6463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Bazirano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na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  <a:endParaRPr lang="en-US" sz="3600" b="1" dirty="0">
              <a:ln w="1905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178" y="3414221"/>
            <a:ext cx="7924799" cy="92333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US" sz="1800" b="1" dirty="0"/>
              <a:t>Vanishing Dimensions and Planar Events at the LHC.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>
                <a:hlinkClick r:id="rId3" action="ppaction://hlinkfile"/>
              </a:rPr>
              <a:t>L. </a:t>
            </a:r>
            <a:r>
              <a:rPr lang="en-US" sz="1800" dirty="0" err="1" smtClean="0">
                <a:hlinkClick r:id="rId3" action="ppaction://hlinkfile"/>
              </a:rPr>
              <a:t>Anchordoqui</a:t>
            </a:r>
            <a:r>
              <a:rPr lang="en-US" sz="1800" dirty="0" smtClean="0"/>
              <a:t>, </a:t>
            </a:r>
            <a:r>
              <a:rPr lang="en-US" sz="1800" dirty="0" smtClean="0">
                <a:hlinkClick r:id="rId4" action="ppaction://hlinkfile"/>
              </a:rPr>
              <a:t>D. Dai</a:t>
            </a:r>
            <a:r>
              <a:rPr lang="en-US" sz="1800" dirty="0" smtClean="0"/>
              <a:t>, </a:t>
            </a:r>
            <a:r>
              <a:rPr lang="en-US" sz="1800" dirty="0" smtClean="0">
                <a:hlinkClick r:id="rId5" action="ppaction://hlinkfile"/>
              </a:rPr>
              <a:t>M. Fairbairn</a:t>
            </a:r>
            <a:r>
              <a:rPr lang="en-US" sz="1800" dirty="0" smtClean="0"/>
              <a:t>, </a:t>
            </a:r>
            <a:r>
              <a:rPr lang="en-US" sz="1800" dirty="0" smtClean="0">
                <a:hlinkClick r:id="rId6" action="ppaction://hlinkfile"/>
              </a:rPr>
              <a:t>G. </a:t>
            </a:r>
            <a:r>
              <a:rPr lang="en-US" sz="1800" dirty="0">
                <a:hlinkClick r:id="rId6" action="ppaction://hlinkfile"/>
              </a:rPr>
              <a:t>Landsberg</a:t>
            </a:r>
            <a:r>
              <a:rPr lang="en-US" sz="1800" dirty="0"/>
              <a:t>, </a:t>
            </a:r>
            <a:r>
              <a:rPr lang="en-US" sz="1800" b="1" dirty="0" smtClean="0">
                <a:solidFill>
                  <a:srgbClr val="FF0000"/>
                </a:solidFill>
                <a:hlinkClick r:id="rId7" action="ppaction://hlinkfile"/>
              </a:rPr>
              <a:t>D. Stojkovic</a:t>
            </a:r>
            <a:r>
              <a:rPr lang="en-US" sz="1800" dirty="0" smtClean="0"/>
              <a:t>,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e-Print: </a:t>
            </a:r>
            <a:r>
              <a:rPr lang="en-US" sz="1800" b="1" dirty="0"/>
              <a:t>arXiv:1003.5914</a:t>
            </a:r>
            <a:r>
              <a:rPr lang="en-US" sz="1800" dirty="0"/>
              <a:t> [</a:t>
            </a:r>
            <a:r>
              <a:rPr lang="en-US" sz="1800" dirty="0" err="1"/>
              <a:t>hep-ph</a:t>
            </a:r>
            <a:r>
              <a:rPr lang="en-US" sz="1800" dirty="0"/>
              <a:t>] 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2209800"/>
            <a:ext cx="9296400" cy="120032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US" sz="1800" b="1" dirty="0"/>
              <a:t>Searching for the Layered Structure of Space at the LHC.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>
                <a:hlinkClick r:id="rId8" action="ppaction://hlinkfile"/>
              </a:rPr>
              <a:t>L. </a:t>
            </a:r>
            <a:r>
              <a:rPr lang="en-US" sz="1800" dirty="0" err="1">
                <a:hlinkClick r:id="rId8" action="ppaction://hlinkfile"/>
              </a:rPr>
              <a:t>Anchordoqui</a:t>
            </a:r>
            <a:r>
              <a:rPr lang="en-US" sz="1800" dirty="0"/>
              <a:t>, </a:t>
            </a:r>
            <a:r>
              <a:rPr lang="en-US" sz="1800" dirty="0" smtClean="0">
                <a:hlinkClick r:id="rId4" action="ppaction://hlinkfile"/>
              </a:rPr>
              <a:t>D. </a:t>
            </a:r>
            <a:r>
              <a:rPr lang="en-US" sz="1800" dirty="0">
                <a:hlinkClick r:id="rId4" action="ppaction://hlinkfile"/>
              </a:rPr>
              <a:t>Dai</a:t>
            </a:r>
            <a:r>
              <a:rPr lang="en-US" sz="1800" dirty="0"/>
              <a:t>, </a:t>
            </a:r>
            <a:r>
              <a:rPr lang="en-US" sz="1800" dirty="0" smtClean="0">
                <a:hlinkClick r:id="rId9" action="ppaction://hlinkfile"/>
              </a:rPr>
              <a:t>H. Goldberg</a:t>
            </a:r>
            <a:r>
              <a:rPr lang="en-US" sz="1800" dirty="0"/>
              <a:t>, </a:t>
            </a:r>
            <a:r>
              <a:rPr lang="en-US" sz="1800" dirty="0" smtClean="0">
                <a:hlinkClick r:id="rId6" action="ppaction://hlinkfile"/>
              </a:rPr>
              <a:t>G. </a:t>
            </a:r>
            <a:r>
              <a:rPr lang="en-US" sz="1800" dirty="0">
                <a:hlinkClick r:id="rId6" action="ppaction://hlinkfile"/>
              </a:rPr>
              <a:t>Landsberg</a:t>
            </a:r>
            <a:r>
              <a:rPr lang="en-US" sz="1800" dirty="0"/>
              <a:t>, </a:t>
            </a:r>
            <a:r>
              <a:rPr lang="en-US" sz="1800" dirty="0" smtClean="0">
                <a:hlinkClick r:id="rId10" action="ppaction://hlinkfile"/>
              </a:rPr>
              <a:t>G. Shaughnessy</a:t>
            </a:r>
            <a:r>
              <a:rPr lang="en-US" sz="1800" dirty="0"/>
              <a:t>, </a:t>
            </a:r>
            <a:r>
              <a:rPr lang="en-US" sz="1800" b="1" dirty="0" smtClean="0">
                <a:solidFill>
                  <a:srgbClr val="FF0000"/>
                </a:solidFill>
                <a:hlinkClick r:id="rId7" action="ppaction://hlinkfile"/>
              </a:rPr>
              <a:t>D. Stojkovic</a:t>
            </a:r>
            <a:r>
              <a:rPr lang="en-US" sz="1800" dirty="0"/>
              <a:t>, </a:t>
            </a:r>
            <a:r>
              <a:rPr lang="en-US" sz="1800" dirty="0" smtClean="0">
                <a:hlinkClick r:id="rId11" action="ppaction://hlinkfile"/>
              </a:rPr>
              <a:t>T. </a:t>
            </a:r>
            <a:r>
              <a:rPr lang="en-US" sz="1800" dirty="0">
                <a:hlinkClick r:id="rId11" action="ppaction://hlinkfile"/>
              </a:rPr>
              <a:t>Weiler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b="1" dirty="0" smtClean="0">
                <a:solidFill>
                  <a:srgbClr val="FF0000"/>
                </a:solidFill>
              </a:rPr>
              <a:t>Phys. Rev. D83, 114046 (2011)</a:t>
            </a:r>
            <a:r>
              <a:rPr lang="en-US" sz="1800" dirty="0" smtClean="0"/>
              <a:t>   </a:t>
            </a:r>
          </a:p>
          <a:p>
            <a:r>
              <a:rPr lang="en-US" sz="1800" b="1" i="1" dirty="0" smtClean="0">
                <a:solidFill>
                  <a:srgbClr val="FF0000"/>
                </a:solidFill>
              </a:rPr>
              <a:t> </a:t>
            </a:r>
            <a:endParaRPr lang="en-US" sz="1800" b="1" i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009471"/>
            <a:ext cx="8115298" cy="120032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US" sz="1800" b="1" dirty="0"/>
              <a:t>Detecting Vanishing Dimensions Via Primordial Gravitational Wave </a:t>
            </a:r>
            <a:r>
              <a:rPr lang="en-US" sz="1800" b="1" dirty="0" smtClean="0"/>
              <a:t>Astronomy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>
                <a:hlinkClick r:id="rId12" action="ppaction://hlinkfile"/>
              </a:rPr>
              <a:t>J. </a:t>
            </a:r>
            <a:r>
              <a:rPr lang="en-US" sz="1800" dirty="0" err="1">
                <a:hlinkClick r:id="rId12" action="ppaction://hlinkfile"/>
              </a:rPr>
              <a:t>Mureika</a:t>
            </a:r>
            <a:r>
              <a:rPr lang="en-US" sz="1800" b="1" dirty="0"/>
              <a:t>, </a:t>
            </a:r>
            <a:r>
              <a:rPr lang="en-US" sz="1800" b="1" dirty="0" smtClean="0">
                <a:hlinkClick r:id="rId7" action="ppaction://hlinkfile"/>
              </a:rPr>
              <a:t>D. Stojkovic</a:t>
            </a:r>
            <a:r>
              <a:rPr lang="en-US" sz="1800" b="1" dirty="0" smtClean="0"/>
              <a:t>,</a:t>
            </a:r>
          </a:p>
          <a:p>
            <a:r>
              <a:rPr lang="en-US" sz="1800" b="1" i="1" dirty="0" smtClean="0">
                <a:solidFill>
                  <a:srgbClr val="FF0000"/>
                </a:solidFill>
              </a:rPr>
              <a:t>Phys</a:t>
            </a:r>
            <a:r>
              <a:rPr lang="en-US" sz="1800" b="1" i="1" dirty="0">
                <a:solidFill>
                  <a:srgbClr val="FF0000"/>
                </a:solidFill>
              </a:rPr>
              <a:t>. Rev. </a:t>
            </a:r>
            <a:r>
              <a:rPr lang="en-US" sz="1800" b="1" i="1" dirty="0" err="1">
                <a:solidFill>
                  <a:srgbClr val="FF0000"/>
                </a:solidFill>
              </a:rPr>
              <a:t>Lett</a:t>
            </a:r>
            <a:r>
              <a:rPr lang="en-US" sz="1800" b="1" i="1" dirty="0">
                <a:solidFill>
                  <a:srgbClr val="FF0000"/>
                </a:solidFill>
              </a:rPr>
              <a:t>. 106, 101101 (2011).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    </a:t>
            </a:r>
            <a:r>
              <a:rPr lang="en-US" sz="1800" b="1" dirty="0">
                <a:solidFill>
                  <a:srgbClr val="FF0000"/>
                </a:solidFill>
              </a:rPr>
              <a:t> 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337551"/>
            <a:ext cx="4223792" cy="252044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 bwMode="auto">
          <a:xfrm>
            <a:off x="318127" y="2247631"/>
            <a:ext cx="8458200" cy="42672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47700" y="228600"/>
            <a:ext cx="7620000" cy="11430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en-US" sz="4000" dirty="0" smtClean="0">
                <a:ln w="3175"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The </a:t>
            </a:r>
            <a:r>
              <a:rPr lang="en-US" sz="4000" dirty="0">
                <a:ln w="3175"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</a:t>
            </a:r>
            <a:r>
              <a:rPr lang="en-US" sz="4000" dirty="0" smtClean="0">
                <a:ln w="3175"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ierarchy problem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ＭＳ Ｐゴシック" pitchFamily="34" charset="-128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200" y="2437477"/>
            <a:ext cx="80995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Korekcija</a:t>
            </a:r>
            <a:r>
              <a:rPr lang="en-US" sz="2000" b="1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Higgsove</a:t>
            </a:r>
            <a:r>
              <a:rPr lang="en-US" sz="2000" b="1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mase</a:t>
            </a:r>
            <a:r>
              <a:rPr lang="en-US" sz="2000" b="1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usled</a:t>
            </a:r>
            <a:r>
              <a:rPr lang="en-US" sz="2000" b="1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virtuelnih</a:t>
            </a:r>
            <a:r>
              <a:rPr lang="en-US" sz="2000" b="1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 gauge </a:t>
            </a:r>
            <a:r>
              <a:rPr lang="en-US" sz="2000" b="1" dirty="0" err="1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bosona</a:t>
            </a:r>
            <a:r>
              <a:rPr lang="en-US" sz="2000" b="1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:</a:t>
            </a:r>
            <a:endParaRPr lang="en-US" sz="2000" b="1" dirty="0">
              <a:solidFill>
                <a:schemeClr val="tx2">
                  <a:lumMod val="10000"/>
                </a:schemeClr>
              </a:solidFill>
              <a:latin typeface="+mj-lt"/>
            </a:endParaRPr>
          </a:p>
          <a:p>
            <a:endParaRPr lang="en-US" sz="2000" b="1" dirty="0">
              <a:solidFill>
                <a:schemeClr val="tx2">
                  <a:lumMod val="10000"/>
                </a:schemeClr>
              </a:solidFill>
              <a:latin typeface="+mj-lt"/>
            </a:endParaRPr>
          </a:p>
          <a:p>
            <a:endParaRPr lang="en-US" sz="2000" b="1" dirty="0">
              <a:solidFill>
                <a:schemeClr val="tx2">
                  <a:lumMod val="10000"/>
                </a:schemeClr>
              </a:solidFill>
              <a:latin typeface="+mj-lt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6477223"/>
              </p:ext>
            </p:extLst>
          </p:nvPr>
        </p:nvGraphicFramePr>
        <p:xfrm>
          <a:off x="544513" y="3025775"/>
          <a:ext cx="467995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256" name="Equation" r:id="rId4" imgW="2565360" imgH="495000" progId="Equation.3">
                  <p:embed/>
                </p:oleObj>
              </mc:Choice>
              <mc:Fallback>
                <p:oleObj name="Equation" r:id="rId4" imgW="25653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13" y="3025775"/>
                        <a:ext cx="467995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3503380"/>
              </p:ext>
            </p:extLst>
          </p:nvPr>
        </p:nvGraphicFramePr>
        <p:xfrm>
          <a:off x="544513" y="4114800"/>
          <a:ext cx="4519612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257" name="Equation" r:id="rId6" imgW="2476440" imgH="495000" progId="Equation.3">
                  <p:embed/>
                </p:oleObj>
              </mc:Choice>
              <mc:Fallback>
                <p:oleObj name="Equation" r:id="rId6" imgW="2476440" imgH="495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13" y="4114800"/>
                        <a:ext cx="4519612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8233287"/>
              </p:ext>
            </p:extLst>
          </p:nvPr>
        </p:nvGraphicFramePr>
        <p:xfrm>
          <a:off x="544513" y="5334000"/>
          <a:ext cx="5146675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258" name="Equation" r:id="rId8" imgW="2819160" imgH="495000" progId="Equation.3">
                  <p:embed/>
                </p:oleObj>
              </mc:Choice>
              <mc:Fallback>
                <p:oleObj name="Equation" r:id="rId8" imgW="2819160" imgH="4950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13" y="5334000"/>
                        <a:ext cx="5146675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4167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4" y="1246852"/>
            <a:ext cx="4143375" cy="119062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dejan\Desktop\GIFS\881210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843" y="3779005"/>
            <a:ext cx="1600200" cy="120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68992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385190" y="3886200"/>
            <a:ext cx="8377810" cy="1524000"/>
          </a:xfrm>
          <a:prstGeom prst="round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FF00"/>
                </a:solidFill>
              </a:rPr>
              <a:t> Problem </a:t>
            </a:r>
            <a:r>
              <a:rPr lang="en-US" b="1" dirty="0" err="1" smtClean="0">
                <a:solidFill>
                  <a:srgbClr val="FFFF00"/>
                </a:solidFill>
              </a:rPr>
              <a:t>hierarhije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nestaje</a:t>
            </a:r>
            <a:r>
              <a:rPr lang="en-US" b="1" dirty="0" smtClean="0">
                <a:solidFill>
                  <a:srgbClr val="FFFF00"/>
                </a:solidFill>
              </a:rPr>
              <a:t>!</a:t>
            </a:r>
          </a:p>
          <a:p>
            <a:pPr>
              <a:buFont typeface="Arial" pitchFamily="34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Nema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potrebe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za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novom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fizikom</a:t>
            </a:r>
            <a:r>
              <a:rPr lang="en-US" b="1" dirty="0" smtClean="0">
                <a:solidFill>
                  <a:srgbClr val="FFFF00"/>
                </a:solidFill>
              </a:rPr>
              <a:t> – </a:t>
            </a:r>
            <a:r>
              <a:rPr lang="en-US" b="1" dirty="0" err="1" smtClean="0">
                <a:solidFill>
                  <a:srgbClr val="FFFF00"/>
                </a:solidFill>
              </a:rPr>
              <a:t>samo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Standardni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M</a:t>
            </a:r>
            <a:r>
              <a:rPr lang="en-US" b="1" dirty="0" smtClean="0">
                <a:solidFill>
                  <a:srgbClr val="FFFF00"/>
                </a:solidFill>
              </a:rPr>
              <a:t>odel.</a:t>
            </a:r>
          </a:p>
          <a:p>
            <a:endParaRPr lang="en-US" b="1" dirty="0" smtClean="0">
              <a:ln w="3175">
                <a:noFill/>
              </a:ln>
              <a:solidFill>
                <a:srgbClr val="FF0000"/>
              </a:solidFill>
            </a:endParaRPr>
          </a:p>
          <a:p>
            <a:endParaRPr lang="en-US" dirty="0" smtClean="0">
              <a:ln w="3175">
                <a:noFill/>
              </a:ln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399477" y="1779270"/>
            <a:ext cx="6705600" cy="1066800"/>
          </a:xfrm>
          <a:prstGeom prst="round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Ako</a:t>
            </a:r>
            <a:r>
              <a:rPr lang="en-US" dirty="0" smtClean="0">
                <a:solidFill>
                  <a:schemeClr val="bg1"/>
                </a:solidFill>
              </a:rPr>
              <a:t> se  </a:t>
            </a:r>
            <a:r>
              <a:rPr lang="en-US" dirty="0" err="1" smtClean="0">
                <a:solidFill>
                  <a:schemeClr val="bg1"/>
                </a:solidFill>
              </a:rPr>
              <a:t>prelaz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iz</a:t>
            </a:r>
            <a:r>
              <a:rPr lang="en-US" dirty="0" smtClean="0">
                <a:solidFill>
                  <a:schemeClr val="bg1"/>
                </a:solidFill>
              </a:rPr>
              <a:t>   3d → 2d  </a:t>
            </a:r>
            <a:r>
              <a:rPr lang="en-US" dirty="0" err="1" smtClean="0">
                <a:solidFill>
                  <a:schemeClr val="bg1"/>
                </a:solidFill>
              </a:rPr>
              <a:t>desava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na</a:t>
            </a:r>
            <a:r>
              <a:rPr lang="en-US" dirty="0" smtClean="0">
                <a:solidFill>
                  <a:schemeClr val="bg1"/>
                </a:solidFill>
              </a:rPr>
              <a:t> 1 </a:t>
            </a:r>
            <a:r>
              <a:rPr lang="en-US" dirty="0" err="1" smtClean="0">
                <a:solidFill>
                  <a:schemeClr val="bg1"/>
                </a:solidFill>
              </a:rPr>
              <a:t>TeV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               2d → 1d </a:t>
            </a:r>
            <a:r>
              <a:rPr lang="en-US" dirty="0" err="1" smtClean="0">
                <a:solidFill>
                  <a:schemeClr val="bg1"/>
                </a:solidFill>
              </a:rPr>
              <a:t>na</a:t>
            </a:r>
            <a:r>
              <a:rPr lang="en-US" dirty="0" smtClean="0">
                <a:solidFill>
                  <a:schemeClr val="bg1"/>
                </a:solidFill>
              </a:rPr>
              <a:t> 10-100 </a:t>
            </a:r>
            <a:r>
              <a:rPr lang="en-US" dirty="0" err="1" smtClean="0">
                <a:solidFill>
                  <a:schemeClr val="bg1"/>
                </a:solidFill>
              </a:rPr>
              <a:t>TeV</a:t>
            </a:r>
            <a:r>
              <a:rPr lang="en-US" dirty="0" smtClean="0">
                <a:solidFill>
                  <a:schemeClr val="bg1"/>
                </a:solidFill>
              </a:rPr>
              <a:t>      </a:t>
            </a:r>
            <a:endParaRPr lang="en-US" sz="2800" dirty="0" smtClean="0">
              <a:ln w="3175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447800" y="280987"/>
            <a:ext cx="6705600" cy="1143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en-US" sz="3200" dirty="0" smtClean="0">
                <a:ln w="3175"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The hierarchy problem</a:t>
            </a:r>
            <a:endParaRPr lang="en-US" sz="3200" b="1" kern="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5400000">
            <a:off x="3494150" y="3078480"/>
            <a:ext cx="487680" cy="548640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eaLnBrk="0" hangingPunct="0">
              <a:defRPr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225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447800" y="304800"/>
            <a:ext cx="5334000" cy="8382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      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Sta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je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gravitacijom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sz="36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52400" y="1600200"/>
            <a:ext cx="8991600" cy="609600"/>
          </a:xfrm>
          <a:prstGeom prst="roundRect">
            <a:avLst/>
          </a:prstGeom>
          <a:solidFill>
            <a:srgbClr val="00206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rgbClr val="FFFF00"/>
                </a:solidFill>
              </a:rPr>
              <a:t>U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2+1 </a:t>
            </a:r>
            <a:r>
              <a:rPr lang="en-US" dirty="0" smtClean="0">
                <a:solidFill>
                  <a:srgbClr val="FFFF00"/>
                </a:solidFill>
              </a:rPr>
              <a:t>dim </a:t>
            </a:r>
            <a:r>
              <a:rPr lang="en-US" dirty="0" err="1" smtClean="0">
                <a:solidFill>
                  <a:srgbClr val="FFFF00"/>
                </a:solidFill>
              </a:rPr>
              <a:t>sva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resenja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vakumskih</a:t>
            </a:r>
            <a:r>
              <a:rPr lang="en-US" dirty="0" smtClean="0">
                <a:solidFill>
                  <a:srgbClr val="FFFF00"/>
                </a:solidFill>
              </a:rPr>
              <a:t> Einstein-</a:t>
            </a:r>
            <a:r>
              <a:rPr lang="en-US" dirty="0" err="1" smtClean="0">
                <a:solidFill>
                  <a:srgbClr val="FFFF00"/>
                </a:solidFill>
              </a:rPr>
              <a:t>ovih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jedn</a:t>
            </a:r>
            <a:r>
              <a:rPr lang="en-US" dirty="0" smtClean="0">
                <a:solidFill>
                  <a:srgbClr val="FFFF00"/>
                </a:solidFill>
              </a:rPr>
              <a:t>. </a:t>
            </a:r>
            <a:r>
              <a:rPr lang="en-US" dirty="0" err="1" smtClean="0">
                <a:solidFill>
                  <a:srgbClr val="FFFF00"/>
                </a:solidFill>
              </a:rPr>
              <a:t>su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lokalno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ravna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dirty="0" smtClean="0">
              <a:solidFill>
                <a:srgbClr val="FFFF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dirty="0">
              <a:solidFill>
                <a:srgbClr val="FFFF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dirty="0" smtClean="0">
              <a:solidFill>
                <a:srgbClr val="FFFF00"/>
              </a:solidFill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endParaRPr lang="en-US" sz="2800" dirty="0" smtClean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err="1" smtClean="0">
                <a:solidFill>
                  <a:srgbClr val="002060"/>
                </a:solidFill>
              </a:rPr>
              <a:t>nema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lokalnih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gravitacionih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stepena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slobode</a:t>
            </a:r>
            <a:endParaRPr lang="en-US" sz="2800" dirty="0" smtClean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</a:rPr>
              <a:t>b</a:t>
            </a:r>
            <a:r>
              <a:rPr lang="en-US" sz="2800" dirty="0" err="1" smtClean="0">
                <a:solidFill>
                  <a:srgbClr val="002060"/>
                </a:solidFill>
              </a:rPr>
              <a:t>roj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stepena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slobode</a:t>
            </a:r>
            <a:r>
              <a:rPr lang="en-US" sz="2800" dirty="0" smtClean="0">
                <a:solidFill>
                  <a:srgbClr val="002060"/>
                </a:solidFill>
              </a:rPr>
              <a:t> je </a:t>
            </a:r>
            <a:r>
              <a:rPr lang="en-US" sz="2800" dirty="0" err="1" smtClean="0">
                <a:solidFill>
                  <a:srgbClr val="002060"/>
                </a:solidFill>
              </a:rPr>
              <a:t>konacan</a:t>
            </a:r>
            <a:endParaRPr lang="en-US" sz="2800" dirty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problem ne-</a:t>
            </a:r>
            <a:r>
              <a:rPr lang="en-US" sz="2800" dirty="0" err="1" smtClean="0">
                <a:solidFill>
                  <a:srgbClr val="002060"/>
                </a:solidFill>
              </a:rPr>
              <a:t>renormalizabilnosti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nestaje</a:t>
            </a:r>
            <a:endParaRPr lang="en-US" sz="2800" dirty="0" smtClean="0">
              <a:solidFill>
                <a:srgbClr val="002060"/>
              </a:solidFill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133600" y="2939143"/>
            <a:ext cx="4495800" cy="914400"/>
          </a:xfrm>
          <a:prstGeom prst="roundRect">
            <a:avLst/>
          </a:prstGeom>
          <a:solidFill>
            <a:srgbClr val="5FEFC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5631128"/>
              </p:ext>
            </p:extLst>
          </p:nvPr>
        </p:nvGraphicFramePr>
        <p:xfrm>
          <a:off x="2476500" y="3015343"/>
          <a:ext cx="3810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608" name="Equation" r:id="rId4" imgW="1269720" imgH="253800" progId="Equation.3">
                  <p:embed/>
                </p:oleObj>
              </mc:Choice>
              <mc:Fallback>
                <p:oleObj name="Equation" r:id="rId4" imgW="1269720" imgH="253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0" y="3015343"/>
                        <a:ext cx="38100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70289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395286" y="439562"/>
            <a:ext cx="6248400" cy="8382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      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Nema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Crnih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Rupa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u  2+1 dim! </a:t>
            </a:r>
            <a:endParaRPr lang="en-US" sz="32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95286" y="2909887"/>
            <a:ext cx="8596314" cy="609600"/>
          </a:xfrm>
          <a:prstGeom prst="roundRect">
            <a:avLst/>
          </a:prstGeom>
          <a:solidFill>
            <a:srgbClr val="00206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Nema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pravih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singulariteta</a:t>
            </a:r>
            <a:r>
              <a:rPr lang="en-US" dirty="0" smtClean="0">
                <a:solidFill>
                  <a:srgbClr val="FFFF00"/>
                </a:solidFill>
              </a:rPr>
              <a:t> – NEMA CRNIH RUPA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95286" y="4495800"/>
            <a:ext cx="8596314" cy="609600"/>
          </a:xfrm>
          <a:prstGeom prst="roundRect">
            <a:avLst/>
          </a:prstGeom>
          <a:solidFill>
            <a:srgbClr val="00206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 3d </a:t>
            </a:r>
            <a:r>
              <a:rPr lang="en-US" dirty="0" err="1" smtClean="0">
                <a:solidFill>
                  <a:srgbClr val="FFFF00"/>
                </a:solidFill>
              </a:rPr>
              <a:t>crna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rupa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isparava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postaje</a:t>
            </a:r>
            <a:r>
              <a:rPr lang="en-US" dirty="0" smtClean="0">
                <a:solidFill>
                  <a:srgbClr val="FFFF00"/>
                </a:solidFill>
              </a:rPr>
              <a:t> 2d, </a:t>
            </a:r>
            <a:r>
              <a:rPr lang="en-US" dirty="0">
                <a:solidFill>
                  <a:srgbClr val="FFFF00"/>
                </a:solidFill>
              </a:rPr>
              <a:t>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prestaje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biti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crna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rupa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95286" y="5791200"/>
            <a:ext cx="8596314" cy="609600"/>
          </a:xfrm>
          <a:prstGeom prst="roundRect">
            <a:avLst/>
          </a:prstGeom>
          <a:solidFill>
            <a:srgbClr val="00206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            PARADOKS GUBITKA  INFORMACIJE NESTAJE </a:t>
            </a:r>
          </a:p>
        </p:txBody>
      </p:sp>
      <p:sp>
        <p:nvSpPr>
          <p:cNvPr id="11" name="Right Arrow 10"/>
          <p:cNvSpPr/>
          <p:nvPr/>
        </p:nvSpPr>
        <p:spPr bwMode="auto">
          <a:xfrm rot="5400000">
            <a:off x="4010798" y="2315810"/>
            <a:ext cx="365758" cy="458539"/>
          </a:xfrm>
          <a:prstGeom prst="rightArrow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eaLnBrk="0" hangingPunct="0">
              <a:defRPr/>
            </a:pPr>
            <a:endParaRPr lang="en-US" dirty="0">
              <a:latin typeface="Arial" charset="0"/>
              <a:cs typeface="+mn-cs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5400000">
            <a:off x="4010797" y="3839811"/>
            <a:ext cx="365758" cy="458539"/>
          </a:xfrm>
          <a:prstGeom prst="rightArrow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eaLnBrk="0" hangingPunct="0">
              <a:defRPr/>
            </a:pPr>
            <a:endParaRPr lang="en-US" dirty="0">
              <a:latin typeface="Arial" charset="0"/>
              <a:cs typeface="+mn-cs"/>
            </a:endParaRPr>
          </a:p>
        </p:txBody>
      </p:sp>
      <p:sp>
        <p:nvSpPr>
          <p:cNvPr id="13" name="Right Arrow 12"/>
          <p:cNvSpPr/>
          <p:nvPr/>
        </p:nvSpPr>
        <p:spPr bwMode="auto">
          <a:xfrm rot="5400000">
            <a:off x="4047481" y="5211411"/>
            <a:ext cx="365758" cy="458539"/>
          </a:xfrm>
          <a:prstGeom prst="rightArrow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eaLnBrk="0" hangingPunct="0">
              <a:defRPr/>
            </a:pPr>
            <a:endParaRPr lang="en-US" dirty="0">
              <a:latin typeface="Arial" charset="0"/>
              <a:cs typeface="+mn-cs"/>
            </a:endParaRPr>
          </a:p>
        </p:txBody>
      </p:sp>
      <p:pic>
        <p:nvPicPr>
          <p:cNvPr id="14" name="Picture 2" descr="C:\Users\dejan\Pictures\Picture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8448" y="0"/>
            <a:ext cx="2057400" cy="1717324"/>
          </a:xfrm>
          <a:prstGeom prst="rect">
            <a:avLst/>
          </a:prstGeom>
          <a:noFill/>
          <a:effectLst>
            <a:softEdge rad="317500"/>
          </a:effectLst>
        </p:spPr>
      </p:pic>
      <p:cxnSp>
        <p:nvCxnSpPr>
          <p:cNvPr id="23" name="Straight Connector 22"/>
          <p:cNvCxnSpPr/>
          <p:nvPr/>
        </p:nvCxnSpPr>
        <p:spPr bwMode="auto">
          <a:xfrm flipV="1">
            <a:off x="6943722" y="219781"/>
            <a:ext cx="1466852" cy="1277762"/>
          </a:xfrm>
          <a:prstGeom prst="line">
            <a:avLst/>
          </a:prstGeom>
          <a:ln w="508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>
            <a:off x="6853233" y="186131"/>
            <a:ext cx="1852615" cy="1311412"/>
          </a:xfrm>
          <a:prstGeom prst="line">
            <a:avLst/>
          </a:prstGeom>
          <a:ln w="508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 bwMode="auto">
          <a:xfrm>
            <a:off x="152400" y="1600200"/>
            <a:ext cx="8991600" cy="609600"/>
          </a:xfrm>
          <a:prstGeom prst="roundRect">
            <a:avLst/>
          </a:prstGeom>
          <a:solidFill>
            <a:srgbClr val="00206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rgbClr val="FFFF00"/>
                </a:solidFill>
              </a:rPr>
              <a:t>U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2+1 </a:t>
            </a:r>
            <a:r>
              <a:rPr lang="en-US" dirty="0" smtClean="0">
                <a:solidFill>
                  <a:srgbClr val="FFFF00"/>
                </a:solidFill>
              </a:rPr>
              <a:t>dim </a:t>
            </a:r>
            <a:r>
              <a:rPr lang="en-US" dirty="0" err="1" smtClean="0">
                <a:solidFill>
                  <a:srgbClr val="FFFF00"/>
                </a:solidFill>
              </a:rPr>
              <a:t>sva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resenja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vakumskih</a:t>
            </a:r>
            <a:r>
              <a:rPr lang="en-US" dirty="0" smtClean="0">
                <a:solidFill>
                  <a:srgbClr val="FFFF00"/>
                </a:solidFill>
              </a:rPr>
              <a:t> Einstein-</a:t>
            </a:r>
            <a:r>
              <a:rPr lang="en-US" dirty="0" err="1" smtClean="0">
                <a:solidFill>
                  <a:srgbClr val="FFFF00"/>
                </a:solidFill>
              </a:rPr>
              <a:t>ovih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jedn</a:t>
            </a:r>
            <a:r>
              <a:rPr lang="en-US" dirty="0" smtClean="0">
                <a:solidFill>
                  <a:srgbClr val="FFFF00"/>
                </a:solidFill>
              </a:rPr>
              <a:t>. </a:t>
            </a:r>
            <a:r>
              <a:rPr lang="en-US" dirty="0" err="1" smtClean="0">
                <a:solidFill>
                  <a:srgbClr val="FFFF00"/>
                </a:solidFill>
              </a:rPr>
              <a:t>su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lokalno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ravna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dirty="0" smtClean="0">
              <a:solidFill>
                <a:srgbClr val="FFFF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dirty="0">
              <a:solidFill>
                <a:srgbClr val="FFFF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29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 bwMode="auto">
          <a:xfrm>
            <a:off x="381000" y="4724400"/>
            <a:ext cx="6477000" cy="1090613"/>
          </a:xfrm>
          <a:prstGeom prst="roundRect">
            <a:avLst/>
          </a:prstGeom>
          <a:solidFill>
            <a:srgbClr val="5FEFC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219200" y="304800"/>
            <a:ext cx="6553200" cy="8382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     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Gravitacija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prestaje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biti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OTR?</a:t>
            </a:r>
            <a:endParaRPr lang="en-US" sz="36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81000" y="2452684"/>
            <a:ext cx="8382000" cy="1090613"/>
          </a:xfrm>
          <a:prstGeom prst="roundRect">
            <a:avLst/>
          </a:prstGeom>
          <a:solidFill>
            <a:srgbClr val="5FEFC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826202"/>
              </p:ext>
            </p:extLst>
          </p:nvPr>
        </p:nvGraphicFramePr>
        <p:xfrm>
          <a:off x="747713" y="2692400"/>
          <a:ext cx="7650162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067" name="Equation" r:id="rId4" imgW="3187440" imgH="253800" progId="Equation.3">
                  <p:embed/>
                </p:oleObj>
              </mc:Choice>
              <mc:Fallback>
                <p:oleObj name="Equation" r:id="rId4" imgW="31874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3" y="2692400"/>
                        <a:ext cx="7650162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4822231"/>
              </p:ext>
            </p:extLst>
          </p:nvPr>
        </p:nvGraphicFramePr>
        <p:xfrm>
          <a:off x="584993" y="4964906"/>
          <a:ext cx="606901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068" name="Equation" r:id="rId6" imgW="2527200" imgH="253800" progId="Equation.3">
                  <p:embed/>
                </p:oleObj>
              </mc:Choice>
              <mc:Fallback>
                <p:oleObj name="Equation" r:id="rId6" imgW="2527200" imgH="2538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993" y="4964906"/>
                        <a:ext cx="6069013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381000" y="1674167"/>
            <a:ext cx="1787669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U</a:t>
            </a:r>
            <a:r>
              <a:rPr lang="en-US" sz="2800" b="1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800" b="1" dirty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1+1 dim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000" y="3886200"/>
            <a:ext cx="5545108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Sem</a:t>
            </a:r>
            <a:r>
              <a:rPr lang="en-US" sz="2800" b="1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ako</a:t>
            </a:r>
            <a:r>
              <a:rPr lang="en-US" sz="2800" b="1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ne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dodamo</a:t>
            </a:r>
            <a:r>
              <a:rPr lang="en-US" sz="2800" b="1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skalarno</a:t>
            </a:r>
            <a:r>
              <a:rPr lang="en-US" sz="2800" b="1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polje</a:t>
            </a:r>
            <a:endParaRPr lang="en-US" sz="2800" b="1" dirty="0">
              <a:solidFill>
                <a:srgbClr val="00206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000" y="6140650"/>
            <a:ext cx="6332183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Kompletno</a:t>
            </a:r>
            <a:r>
              <a:rPr lang="en-US" sz="2800" b="1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integrabilna</a:t>
            </a:r>
            <a:r>
              <a:rPr lang="en-US" sz="2800" b="1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i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kvantizabilna</a:t>
            </a:r>
            <a:r>
              <a:rPr lang="en-US" sz="2800" b="1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en-US" sz="2800" b="1" dirty="0">
              <a:solidFill>
                <a:srgbClr val="00206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41194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90600" y="381000"/>
            <a:ext cx="6858000" cy="11430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en-US" sz="4000" dirty="0">
                <a:ln w="3175"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</a:t>
            </a:r>
            <a:r>
              <a:rPr lang="en-US" sz="4000" dirty="0" smtClean="0">
                <a:ln w="3175"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enefits?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ＭＳ Ｐゴシック" pitchFamily="34" charset="-128"/>
              <a:cs typeface="+mj-cs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09575" y="2590800"/>
            <a:ext cx="8305800" cy="533400"/>
          </a:xfrm>
          <a:prstGeom prst="roundRect">
            <a:avLst/>
          </a:prstGeom>
          <a:solidFill>
            <a:srgbClr val="00206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Sta</a:t>
            </a:r>
            <a:r>
              <a:rPr lang="en-US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dobijamo</a:t>
            </a:r>
            <a:r>
              <a:rPr lang="en-US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sa</a:t>
            </a:r>
            <a:r>
              <a:rPr lang="en-US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vise </a:t>
            </a:r>
            <a:r>
              <a:rPr lang="en-US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dimenzija</a:t>
            </a:r>
            <a:r>
              <a:rPr lang="en-US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na</a:t>
            </a:r>
            <a:r>
              <a:rPr lang="en-US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velikim</a:t>
            </a:r>
            <a:r>
              <a:rPr lang="en-US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razdaljinama</a:t>
            </a:r>
            <a:r>
              <a:rPr lang="en-US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? </a:t>
            </a:r>
          </a:p>
          <a:p>
            <a:endParaRPr lang="en-US" dirty="0" smtClean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b="1" dirty="0" smtClean="0">
              <a:ln w="3175">
                <a:noFill/>
              </a:ln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ln w="3175">
                <a:noFill/>
              </a:ln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10400" y="5029200"/>
            <a:ext cx="124585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n w="3175">
                  <a:noFill/>
                </a:ln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P(r)=?</a:t>
            </a:r>
          </a:p>
          <a:p>
            <a:r>
              <a:rPr lang="en-US" dirty="0" smtClean="0">
                <a:ln w="3175">
                  <a:noFill/>
                </a:ln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l-GR" dirty="0" smtClean="0">
                <a:ln w="3175">
                  <a:noFill/>
                </a:ln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ε</a:t>
            </a:r>
            <a:r>
              <a:rPr lang="en-US" dirty="0" smtClean="0">
                <a:ln w="3175">
                  <a:noFill/>
                </a:ln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(r)=?</a:t>
            </a:r>
          </a:p>
          <a:p>
            <a:r>
              <a:rPr lang="en-US" dirty="0" smtClean="0">
                <a:ln w="3175">
                  <a:noFill/>
                </a:ln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M(r) =?</a:t>
            </a:r>
          </a:p>
          <a:p>
            <a:endParaRPr lang="en-US" dirty="0" smtClean="0">
              <a:ln w="3175">
                <a:noFill/>
              </a:ln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6674" name="Picture 2" descr="http://www.americanconsumernews.com/wp-content/uploads/2008/01/benefit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05200"/>
            <a:ext cx="2286000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942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2931788" y="3123031"/>
            <a:ext cx="3605901" cy="3273619"/>
            <a:chOff x="2071000" y="278438"/>
            <a:chExt cx="5867403" cy="5443797"/>
          </a:xfrm>
        </p:grpSpPr>
        <p:grpSp>
          <p:nvGrpSpPr>
            <p:cNvPr id="49" name="Group 48"/>
            <p:cNvGrpSpPr/>
            <p:nvPr/>
          </p:nvGrpSpPr>
          <p:grpSpPr>
            <a:xfrm>
              <a:off x="2071000" y="278438"/>
              <a:ext cx="5867403" cy="5443797"/>
              <a:chOff x="2071000" y="278438"/>
              <a:chExt cx="5867403" cy="544379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2071000" y="278438"/>
                <a:ext cx="5867403" cy="5443797"/>
                <a:chOff x="1714497" y="810996"/>
                <a:chExt cx="5867403" cy="5443797"/>
              </a:xfrm>
            </p:grpSpPr>
            <p:sp>
              <p:nvSpPr>
                <p:cNvPr id="37" name="Flowchart: Punched Tape 36"/>
                <p:cNvSpPr/>
                <p:nvPr/>
              </p:nvSpPr>
              <p:spPr bwMode="auto">
                <a:xfrm rot="5400000" flipH="1">
                  <a:off x="3891026" y="4209173"/>
                  <a:ext cx="1617755" cy="1905000"/>
                </a:xfrm>
                <a:prstGeom prst="flowChartPunchedTape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-65" charset="0"/>
                  </a:endParaRPr>
                </a:p>
              </p:txBody>
            </p:sp>
            <p:sp>
              <p:nvSpPr>
                <p:cNvPr id="36" name="Flowchart: Punched Tape 35"/>
                <p:cNvSpPr/>
                <p:nvPr/>
              </p:nvSpPr>
              <p:spPr bwMode="auto">
                <a:xfrm rot="5400000" flipH="1">
                  <a:off x="1836955" y="3933719"/>
                  <a:ext cx="1660083" cy="1905000"/>
                </a:xfrm>
                <a:prstGeom prst="flowChartPunchedTape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-65" charset="0"/>
                  </a:endParaRPr>
                </a:p>
              </p:txBody>
            </p:sp>
            <p:sp>
              <p:nvSpPr>
                <p:cNvPr id="24" name="Flowchart: Punched Tape 23"/>
                <p:cNvSpPr/>
                <p:nvPr/>
              </p:nvSpPr>
              <p:spPr bwMode="auto">
                <a:xfrm rot="5400000" flipH="1">
                  <a:off x="3932457" y="2604425"/>
                  <a:ext cx="1660083" cy="1905000"/>
                </a:xfrm>
                <a:prstGeom prst="flowChartPunchedTape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-65" charset="0"/>
                  </a:endParaRPr>
                </a:p>
              </p:txBody>
            </p:sp>
            <p:sp>
              <p:nvSpPr>
                <p:cNvPr id="5" name="Flowchart: Punched Tape 4"/>
                <p:cNvSpPr/>
                <p:nvPr/>
              </p:nvSpPr>
              <p:spPr bwMode="auto">
                <a:xfrm rot="5400000" flipH="1">
                  <a:off x="5837457" y="1236732"/>
                  <a:ext cx="1660084" cy="1828799"/>
                </a:xfrm>
                <a:prstGeom prst="flowChartPunchedTape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-65" charset="0"/>
                  </a:endParaRPr>
                </a:p>
              </p:txBody>
            </p:sp>
            <p:sp>
              <p:nvSpPr>
                <p:cNvPr id="11" name="Flowchart: Punched Tape 10"/>
                <p:cNvSpPr/>
                <p:nvPr/>
              </p:nvSpPr>
              <p:spPr bwMode="auto">
                <a:xfrm rot="5400000" flipH="1">
                  <a:off x="3932458" y="944342"/>
                  <a:ext cx="1660083" cy="1905000"/>
                </a:xfrm>
                <a:prstGeom prst="flowChartPunchedTape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-65" charset="0"/>
                  </a:endParaRPr>
                </a:p>
              </p:txBody>
            </p:sp>
            <p:cxnSp>
              <p:nvCxnSpPr>
                <p:cNvPr id="21" name="Curved Connector 20"/>
                <p:cNvCxnSpPr/>
                <p:nvPr/>
              </p:nvCxnSpPr>
              <p:spPr bwMode="auto">
                <a:xfrm>
                  <a:off x="4000499" y="1066799"/>
                  <a:ext cx="1943101" cy="254290"/>
                </a:xfrm>
                <a:prstGeom prst="curvedConnector3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" name="Curved Connector 21"/>
                <p:cNvCxnSpPr/>
                <p:nvPr/>
              </p:nvCxnSpPr>
              <p:spPr bwMode="auto">
                <a:xfrm>
                  <a:off x="5562598" y="1065287"/>
                  <a:ext cx="1943101" cy="254290"/>
                </a:xfrm>
                <a:prstGeom prst="curvedConnector3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5" name="Flowchart: Punched Tape 24"/>
                <p:cNvSpPr/>
                <p:nvPr/>
              </p:nvSpPr>
              <p:spPr bwMode="auto">
                <a:xfrm rot="5400000" flipH="1">
                  <a:off x="5799358" y="2858715"/>
                  <a:ext cx="1660083" cy="1905000"/>
                </a:xfrm>
                <a:prstGeom prst="flowChartPunchedTape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-65" charset="0"/>
                  </a:endParaRPr>
                </a:p>
              </p:txBody>
            </p:sp>
            <p:cxnSp>
              <p:nvCxnSpPr>
                <p:cNvPr id="26" name="Curved Connector 25"/>
                <p:cNvCxnSpPr/>
                <p:nvPr/>
              </p:nvCxnSpPr>
              <p:spPr bwMode="auto">
                <a:xfrm>
                  <a:off x="3995055" y="4386967"/>
                  <a:ext cx="1943101" cy="254290"/>
                </a:xfrm>
                <a:prstGeom prst="curvedConnector3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8" name="Flowchart: Punched Tape 27"/>
                <p:cNvSpPr/>
                <p:nvPr/>
              </p:nvSpPr>
              <p:spPr bwMode="auto">
                <a:xfrm rot="5400000" flipH="1">
                  <a:off x="2008405" y="688538"/>
                  <a:ext cx="1660083" cy="1905000"/>
                </a:xfrm>
                <a:prstGeom prst="flowChartPunchedTape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-65" charset="0"/>
                  </a:endParaRPr>
                </a:p>
              </p:txBody>
            </p:sp>
            <p:sp>
              <p:nvSpPr>
                <p:cNvPr id="29" name="Flowchart: Punched Tape 28"/>
                <p:cNvSpPr/>
                <p:nvPr/>
              </p:nvSpPr>
              <p:spPr bwMode="auto">
                <a:xfrm rot="5400000" flipH="1">
                  <a:off x="1951252" y="2326850"/>
                  <a:ext cx="1660083" cy="1905000"/>
                </a:xfrm>
                <a:prstGeom prst="flowChartPunchedTape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-65" charset="0"/>
                  </a:endParaRPr>
                </a:p>
              </p:txBody>
            </p:sp>
            <p:cxnSp>
              <p:nvCxnSpPr>
                <p:cNvPr id="30" name="Curved Connector 29"/>
                <p:cNvCxnSpPr/>
                <p:nvPr/>
              </p:nvCxnSpPr>
              <p:spPr bwMode="auto">
                <a:xfrm>
                  <a:off x="2057398" y="2471080"/>
                  <a:ext cx="1943101" cy="254290"/>
                </a:xfrm>
                <a:prstGeom prst="curvedConnector3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" name="Curved Connector 30"/>
                <p:cNvCxnSpPr/>
                <p:nvPr/>
              </p:nvCxnSpPr>
              <p:spPr bwMode="auto">
                <a:xfrm>
                  <a:off x="2051954" y="4109392"/>
                  <a:ext cx="1943101" cy="254290"/>
                </a:xfrm>
                <a:prstGeom prst="curvedConnector3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2" name="Curved Connector 31"/>
                <p:cNvCxnSpPr/>
                <p:nvPr/>
              </p:nvCxnSpPr>
              <p:spPr bwMode="auto">
                <a:xfrm>
                  <a:off x="2090055" y="810996"/>
                  <a:ext cx="1943101" cy="254290"/>
                </a:xfrm>
                <a:prstGeom prst="curvedConnector3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3" name="Curved Connector 32"/>
                <p:cNvCxnSpPr/>
                <p:nvPr/>
              </p:nvCxnSpPr>
              <p:spPr bwMode="auto">
                <a:xfrm>
                  <a:off x="3619497" y="812510"/>
                  <a:ext cx="1943101" cy="254290"/>
                </a:xfrm>
                <a:prstGeom prst="curvedConnector3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8" name="Flowchart: Punched Tape 37"/>
                <p:cNvSpPr/>
                <p:nvPr/>
              </p:nvSpPr>
              <p:spPr bwMode="auto">
                <a:xfrm rot="5400000" flipH="1">
                  <a:off x="5814466" y="4500968"/>
                  <a:ext cx="1602651" cy="1905000"/>
                </a:xfrm>
                <a:prstGeom prst="flowChartPunchedTape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-65" charset="0"/>
                  </a:endParaRPr>
                </a:p>
              </p:txBody>
            </p:sp>
            <p:cxnSp>
              <p:nvCxnSpPr>
                <p:cNvPr id="39" name="Curved Connector 38"/>
                <p:cNvCxnSpPr/>
                <p:nvPr/>
              </p:nvCxnSpPr>
              <p:spPr bwMode="auto">
                <a:xfrm>
                  <a:off x="1929483" y="5716261"/>
                  <a:ext cx="1943101" cy="254290"/>
                </a:xfrm>
                <a:prstGeom prst="curvedConnector3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" name="Curved Connector 39"/>
                <p:cNvCxnSpPr/>
                <p:nvPr/>
              </p:nvCxnSpPr>
              <p:spPr bwMode="auto">
                <a:xfrm>
                  <a:off x="3921580" y="5984371"/>
                  <a:ext cx="1943101" cy="254290"/>
                </a:xfrm>
                <a:prstGeom prst="curvedConnector3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19" name="Curved Connector 18"/>
              <p:cNvCxnSpPr/>
              <p:nvPr/>
            </p:nvCxnSpPr>
            <p:spPr bwMode="auto">
              <a:xfrm>
                <a:off x="3886200" y="1916750"/>
                <a:ext cx="1943101" cy="254290"/>
              </a:xfrm>
              <a:prstGeom prst="curved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Curved Connector 43"/>
              <p:cNvCxnSpPr/>
              <p:nvPr/>
            </p:nvCxnSpPr>
            <p:spPr bwMode="auto">
              <a:xfrm>
                <a:off x="5902766" y="2194325"/>
                <a:ext cx="1943101" cy="254290"/>
              </a:xfrm>
              <a:prstGeom prst="curved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" name="Curved Connector 44"/>
              <p:cNvCxnSpPr/>
              <p:nvPr/>
            </p:nvCxnSpPr>
            <p:spPr bwMode="auto">
              <a:xfrm>
                <a:off x="3886199" y="3592732"/>
                <a:ext cx="1943101" cy="254290"/>
              </a:xfrm>
              <a:prstGeom prst="curved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Curved Connector 45"/>
              <p:cNvCxnSpPr/>
              <p:nvPr/>
            </p:nvCxnSpPr>
            <p:spPr bwMode="auto">
              <a:xfrm>
                <a:off x="5902765" y="3865294"/>
                <a:ext cx="1943101" cy="254290"/>
              </a:xfrm>
              <a:prstGeom prst="curved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7" name="Curved Connector 46"/>
              <p:cNvCxnSpPr/>
              <p:nvPr/>
            </p:nvCxnSpPr>
            <p:spPr bwMode="auto">
              <a:xfrm>
                <a:off x="3733800" y="5182695"/>
                <a:ext cx="1943101" cy="254290"/>
              </a:xfrm>
              <a:prstGeom prst="curved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Curved Connector 47"/>
              <p:cNvCxnSpPr/>
              <p:nvPr/>
            </p:nvCxnSpPr>
            <p:spPr bwMode="auto">
              <a:xfrm>
                <a:off x="5807529" y="5451813"/>
                <a:ext cx="1943101" cy="254290"/>
              </a:xfrm>
              <a:prstGeom prst="curved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35" name="Curved Connector 34"/>
            <p:cNvCxnSpPr/>
            <p:nvPr/>
          </p:nvCxnSpPr>
          <p:spPr bwMode="auto">
            <a:xfrm>
              <a:off x="4367888" y="2194326"/>
              <a:ext cx="1943101" cy="254290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1" name="Flowchart: Connector 50"/>
          <p:cNvSpPr/>
          <p:nvPr/>
        </p:nvSpPr>
        <p:spPr bwMode="auto">
          <a:xfrm>
            <a:off x="3060173" y="3776003"/>
            <a:ext cx="1768750" cy="1853359"/>
          </a:xfrm>
          <a:prstGeom prst="flowChartConnector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43511" y="3659655"/>
            <a:ext cx="2587568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Hubble-</a:t>
            </a:r>
            <a:r>
              <a:rPr lang="en-US" b="1" dirty="0" err="1" smtClean="0">
                <a:solidFill>
                  <a:srgbClr val="FF0000"/>
                </a:solidFill>
              </a:rPr>
              <a:t>ov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radijus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43511" y="347923"/>
            <a:ext cx="8839200" cy="267765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Nas</a:t>
            </a:r>
            <a:r>
              <a:rPr lang="en-US" b="1" dirty="0" smtClean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Univerzum</a:t>
            </a:r>
            <a:r>
              <a:rPr lang="en-US" b="1" dirty="0" smtClean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moze</a:t>
            </a:r>
            <a:r>
              <a:rPr lang="en-US" b="1" dirty="0" smtClean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biti</a:t>
            </a:r>
            <a:r>
              <a:rPr lang="en-US" b="1" dirty="0" smtClean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4+1 dim </a:t>
            </a:r>
            <a:r>
              <a:rPr lang="en-US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na</a:t>
            </a:r>
            <a:r>
              <a:rPr lang="en-US" b="1" dirty="0" smtClean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velikim</a:t>
            </a:r>
            <a:r>
              <a:rPr lang="en-US" b="1" dirty="0" smtClean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rastojanjima</a:t>
            </a:r>
            <a:endParaRPr lang="en-US" b="1" dirty="0" smtClean="0">
              <a:solidFill>
                <a:schemeClr val="accent4">
                  <a:lumMod val="75000"/>
                  <a:lumOff val="25000"/>
                </a:schemeClr>
              </a:solidFill>
              <a:effectLst>
                <a:glow rad="76200">
                  <a:srgbClr val="92D050">
                    <a:alpha val="37000"/>
                  </a:srgbClr>
                </a:glow>
              </a:effectLst>
            </a:endParaRPr>
          </a:p>
          <a:p>
            <a:endParaRPr lang="en-US" b="1" dirty="0" smtClean="0">
              <a:solidFill>
                <a:schemeClr val="accent4">
                  <a:lumMod val="75000"/>
                  <a:lumOff val="25000"/>
                </a:schemeClr>
              </a:solidFill>
              <a:effectLst>
                <a:glow rad="76200">
                  <a:srgbClr val="92D050">
                    <a:alpha val="37000"/>
                  </a:srgbClr>
                </a:glow>
              </a:effectLst>
            </a:endParaRPr>
          </a:p>
          <a:p>
            <a:r>
              <a:rPr lang="en-US" b="1" dirty="0" smtClean="0">
                <a:solidFill>
                  <a:srgbClr val="00206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4d </a:t>
            </a:r>
            <a:r>
              <a:rPr lang="en-US" b="1" dirty="0" err="1" smtClean="0">
                <a:solidFill>
                  <a:srgbClr val="00206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kristalna</a:t>
            </a:r>
            <a:r>
              <a:rPr lang="en-US" b="1" dirty="0" smtClean="0">
                <a:solidFill>
                  <a:srgbClr val="00206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resetka</a:t>
            </a:r>
            <a:endParaRPr lang="en-US" b="1" dirty="0" smtClean="0">
              <a:solidFill>
                <a:srgbClr val="002060"/>
              </a:solidFill>
              <a:effectLst>
                <a:glow rad="76200">
                  <a:srgbClr val="92D050">
                    <a:alpha val="37000"/>
                  </a:srgbClr>
                </a:glow>
              </a:effectLst>
            </a:endParaRPr>
          </a:p>
          <a:p>
            <a:endParaRPr lang="en-US" b="1" dirty="0" smtClean="0">
              <a:solidFill>
                <a:srgbClr val="002060"/>
              </a:solidFill>
              <a:effectLst>
                <a:glow rad="76200">
                  <a:srgbClr val="92D050">
                    <a:alpha val="37000"/>
                  </a:srgbClr>
                </a:glow>
              </a:effectLst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3d 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blokovi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efektivno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sacinjavaju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4d 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prostor</a:t>
            </a:r>
            <a:endParaRPr lang="en-US" dirty="0" smtClean="0">
              <a:solidFill>
                <a:srgbClr val="0070C0"/>
              </a:solidFill>
              <a:effectLst>
                <a:glow rad="76200">
                  <a:srgbClr val="92D050">
                    <a:alpha val="37000"/>
                  </a:srgbClr>
                </a:glow>
              </a:effectLst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Zvedze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i 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galaksije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se 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nalaze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na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3d 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blokovima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Univerzum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postaje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4d 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na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skalama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Hubble-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ovg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radijusa</a:t>
            </a:r>
            <a:endParaRPr lang="en-US" dirty="0">
              <a:solidFill>
                <a:srgbClr val="0070C0"/>
              </a:solidFill>
              <a:effectLst>
                <a:glow rad="76200">
                  <a:srgbClr val="92D050">
                    <a:alpha val="37000"/>
                  </a:srgbClr>
                </a:glow>
              </a:effectLst>
            </a:endParaRPr>
          </a:p>
        </p:txBody>
      </p:sp>
      <p:cxnSp>
        <p:nvCxnSpPr>
          <p:cNvPr id="55" name="Straight Arrow Connector 54"/>
          <p:cNvCxnSpPr/>
          <p:nvPr/>
        </p:nvCxnSpPr>
        <p:spPr bwMode="auto">
          <a:xfrm>
            <a:off x="2379961" y="4069074"/>
            <a:ext cx="647555" cy="56506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3639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 bwMode="auto">
          <a:xfrm>
            <a:off x="304800" y="5919232"/>
            <a:ext cx="8595360" cy="64008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aseline="30000" dirty="0"/>
          </a:p>
        </p:txBody>
      </p:sp>
      <p:sp>
        <p:nvSpPr>
          <p:cNvPr id="12" name="Rounded Rectangle 11"/>
          <p:cNvSpPr/>
          <p:nvPr/>
        </p:nvSpPr>
        <p:spPr bwMode="auto">
          <a:xfrm>
            <a:off x="446176" y="4114800"/>
            <a:ext cx="2449424" cy="738485"/>
          </a:xfrm>
          <a:prstGeom prst="roundRect">
            <a:avLst/>
          </a:prstGeom>
          <a:solidFill>
            <a:srgbClr val="5FEFC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447800" y="304800"/>
            <a:ext cx="5334000" cy="8382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     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osmoloska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konstanta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en-US" sz="36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81000" y="1981200"/>
            <a:ext cx="7924800" cy="1295400"/>
          </a:xfrm>
          <a:prstGeom prst="roundRect">
            <a:avLst/>
          </a:prstGeom>
          <a:solidFill>
            <a:srgbClr val="5FEFC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2222195"/>
              </p:ext>
            </p:extLst>
          </p:nvPr>
        </p:nvGraphicFramePr>
        <p:xfrm>
          <a:off x="1228725" y="2019300"/>
          <a:ext cx="6037263" cy="1217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299" name="Equation" r:id="rId4" imgW="2387520" imgH="507960" progId="Equation.3">
                  <p:embed/>
                </p:oleObj>
              </mc:Choice>
              <mc:Fallback>
                <p:oleObj name="Equation" r:id="rId4" imgW="23875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8725" y="2019300"/>
                        <a:ext cx="6037263" cy="1217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86576"/>
              </p:ext>
            </p:extLst>
          </p:nvPr>
        </p:nvGraphicFramePr>
        <p:xfrm>
          <a:off x="643819" y="4257326"/>
          <a:ext cx="1890713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300" name="Equation" r:id="rId6" imgW="787320" imgH="241200" progId="Equation.3">
                  <p:embed/>
                </p:oleObj>
              </mc:Choice>
              <mc:Fallback>
                <p:oleObj name="Equation" r:id="rId6" imgW="7873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819" y="4257326"/>
                        <a:ext cx="1890713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381000" y="1415086"/>
            <a:ext cx="6776214" cy="46166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Egzaktno</a:t>
            </a:r>
            <a:r>
              <a:rPr lang="en-US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resenje</a:t>
            </a:r>
            <a:r>
              <a:rPr lang="en-US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Einstein-</a:t>
            </a:r>
            <a:r>
              <a:rPr lang="en-US" dirty="0" err="1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ovih</a:t>
            </a:r>
            <a:r>
              <a:rPr lang="en-US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jednacina</a:t>
            </a:r>
            <a:r>
              <a:rPr lang="en-US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u 4+1 dim</a:t>
            </a:r>
            <a:endParaRPr lang="en-US" dirty="0">
              <a:solidFill>
                <a:srgbClr val="00206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0525" y="3524250"/>
            <a:ext cx="8470139" cy="46166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Vakuumske</a:t>
            </a:r>
            <a:r>
              <a:rPr lang="en-US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jed</a:t>
            </a:r>
            <a:r>
              <a:rPr lang="en-US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. G</a:t>
            </a:r>
            <a:r>
              <a:rPr lang="en-US" baseline="-25000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AB</a:t>
            </a:r>
            <a:r>
              <a:rPr lang="en-US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= 0, </a:t>
            </a:r>
            <a:r>
              <a:rPr lang="en-US" dirty="0" err="1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za</a:t>
            </a:r>
            <a:r>
              <a:rPr lang="en-US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3d </a:t>
            </a:r>
            <a:r>
              <a:rPr lang="en-US" dirty="0" err="1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posmatraca</a:t>
            </a:r>
            <a:r>
              <a:rPr lang="en-US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na</a:t>
            </a:r>
            <a:r>
              <a:rPr lang="en-US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l-GR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ψ</a:t>
            </a:r>
            <a:r>
              <a:rPr lang="en-US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= </a:t>
            </a:r>
            <a:r>
              <a:rPr lang="en-US" dirty="0" err="1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const</a:t>
            </a:r>
            <a:r>
              <a:rPr lang="en-US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izgledaju</a:t>
            </a:r>
            <a:r>
              <a:rPr lang="en-US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en-US" dirty="0">
              <a:solidFill>
                <a:srgbClr val="00206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" y="5181600"/>
            <a:ext cx="7332328" cy="46166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</a:t>
            </a:r>
            <a:r>
              <a:rPr lang="en-US" dirty="0" err="1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de</a:t>
            </a:r>
            <a:r>
              <a:rPr lang="en-US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je T</a:t>
            </a:r>
            <a:r>
              <a:rPr lang="el-GR" baseline="-25000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μν</a:t>
            </a:r>
            <a:r>
              <a:rPr lang="en-US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 </a:t>
            </a:r>
            <a:r>
              <a:rPr lang="en-US" dirty="0" err="1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indukovana</a:t>
            </a:r>
            <a:r>
              <a:rPr lang="en-US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materija</a:t>
            </a:r>
            <a:r>
              <a:rPr lang="en-US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sa</a:t>
            </a:r>
            <a:r>
              <a:rPr lang="en-US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p = - </a:t>
            </a:r>
            <a:r>
              <a:rPr lang="el-GR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ρ</a:t>
            </a:r>
            <a:r>
              <a:rPr lang="en-US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,    </a:t>
            </a:r>
            <a:r>
              <a:rPr lang="el-GR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ρ</a:t>
            </a:r>
            <a:r>
              <a:rPr lang="en-US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= </a:t>
            </a:r>
            <a:r>
              <a:rPr lang="el-GR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Λ</a:t>
            </a:r>
            <a:r>
              <a:rPr lang="en-US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/(8</a:t>
            </a:r>
            <a:r>
              <a:rPr lang="el-GR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π</a:t>
            </a:r>
            <a:r>
              <a:rPr lang="en-US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G)  </a:t>
            </a:r>
            <a:endParaRPr lang="en-US" dirty="0">
              <a:solidFill>
                <a:srgbClr val="00206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7964089"/>
              </p:ext>
            </p:extLst>
          </p:nvPr>
        </p:nvGraphicFramePr>
        <p:xfrm>
          <a:off x="533400" y="6022386"/>
          <a:ext cx="7848600" cy="433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301" name="Equation" r:id="rId8" imgW="4368600" imgH="241200" progId="Equation.3">
                  <p:embed/>
                </p:oleObj>
              </mc:Choice>
              <mc:Fallback>
                <p:oleObj name="Equation" r:id="rId8" imgW="4368600" imgH="241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6022386"/>
                        <a:ext cx="7848600" cy="4337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96423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2747051" y="2767581"/>
            <a:ext cx="3348950" cy="2791743"/>
            <a:chOff x="2071000" y="278438"/>
            <a:chExt cx="5867403" cy="5443797"/>
          </a:xfrm>
        </p:grpSpPr>
        <p:grpSp>
          <p:nvGrpSpPr>
            <p:cNvPr id="49" name="Group 48"/>
            <p:cNvGrpSpPr/>
            <p:nvPr/>
          </p:nvGrpSpPr>
          <p:grpSpPr>
            <a:xfrm>
              <a:off x="2071000" y="278438"/>
              <a:ext cx="5867403" cy="5443797"/>
              <a:chOff x="2071000" y="278438"/>
              <a:chExt cx="5867403" cy="544379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2071000" y="278438"/>
                <a:ext cx="5867403" cy="5443797"/>
                <a:chOff x="1714497" y="810996"/>
                <a:chExt cx="5867403" cy="5443797"/>
              </a:xfrm>
            </p:grpSpPr>
            <p:sp>
              <p:nvSpPr>
                <p:cNvPr id="37" name="Flowchart: Punched Tape 36"/>
                <p:cNvSpPr/>
                <p:nvPr/>
              </p:nvSpPr>
              <p:spPr bwMode="auto">
                <a:xfrm rot="5400000" flipH="1">
                  <a:off x="3891026" y="4209173"/>
                  <a:ext cx="1617755" cy="1905000"/>
                </a:xfrm>
                <a:prstGeom prst="flowChartPunchedTape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-65" charset="0"/>
                  </a:endParaRPr>
                </a:p>
              </p:txBody>
            </p:sp>
            <p:sp>
              <p:nvSpPr>
                <p:cNvPr id="36" name="Flowchart: Punched Tape 35"/>
                <p:cNvSpPr/>
                <p:nvPr/>
              </p:nvSpPr>
              <p:spPr bwMode="auto">
                <a:xfrm rot="5400000" flipH="1">
                  <a:off x="1836955" y="3933719"/>
                  <a:ext cx="1660083" cy="1905000"/>
                </a:xfrm>
                <a:prstGeom prst="flowChartPunchedTape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-65" charset="0"/>
                  </a:endParaRPr>
                </a:p>
              </p:txBody>
            </p:sp>
            <p:sp>
              <p:nvSpPr>
                <p:cNvPr id="24" name="Flowchart: Punched Tape 23"/>
                <p:cNvSpPr/>
                <p:nvPr/>
              </p:nvSpPr>
              <p:spPr bwMode="auto">
                <a:xfrm rot="5400000" flipH="1">
                  <a:off x="3932457" y="2604425"/>
                  <a:ext cx="1660083" cy="1905000"/>
                </a:xfrm>
                <a:prstGeom prst="flowChartPunchedTape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-65" charset="0"/>
                  </a:endParaRPr>
                </a:p>
              </p:txBody>
            </p:sp>
            <p:sp>
              <p:nvSpPr>
                <p:cNvPr id="5" name="Flowchart: Punched Tape 4"/>
                <p:cNvSpPr/>
                <p:nvPr/>
              </p:nvSpPr>
              <p:spPr bwMode="auto">
                <a:xfrm rot="5400000" flipH="1">
                  <a:off x="5837457" y="1236732"/>
                  <a:ext cx="1660084" cy="1828799"/>
                </a:xfrm>
                <a:prstGeom prst="flowChartPunchedTape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-65" charset="0"/>
                  </a:endParaRPr>
                </a:p>
              </p:txBody>
            </p:sp>
            <p:sp>
              <p:nvSpPr>
                <p:cNvPr id="11" name="Flowchart: Punched Tape 10"/>
                <p:cNvSpPr/>
                <p:nvPr/>
              </p:nvSpPr>
              <p:spPr bwMode="auto">
                <a:xfrm rot="5400000" flipH="1">
                  <a:off x="3932458" y="944342"/>
                  <a:ext cx="1660083" cy="1905000"/>
                </a:xfrm>
                <a:prstGeom prst="flowChartPunchedTape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-65" charset="0"/>
                  </a:endParaRPr>
                </a:p>
              </p:txBody>
            </p:sp>
            <p:cxnSp>
              <p:nvCxnSpPr>
                <p:cNvPr id="21" name="Curved Connector 20"/>
                <p:cNvCxnSpPr/>
                <p:nvPr/>
              </p:nvCxnSpPr>
              <p:spPr bwMode="auto">
                <a:xfrm>
                  <a:off x="4000499" y="1066799"/>
                  <a:ext cx="1943101" cy="254290"/>
                </a:xfrm>
                <a:prstGeom prst="curvedConnector3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" name="Curved Connector 21"/>
                <p:cNvCxnSpPr/>
                <p:nvPr/>
              </p:nvCxnSpPr>
              <p:spPr bwMode="auto">
                <a:xfrm>
                  <a:off x="5562598" y="1065287"/>
                  <a:ext cx="1943101" cy="254290"/>
                </a:xfrm>
                <a:prstGeom prst="curvedConnector3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5" name="Flowchart: Punched Tape 24"/>
                <p:cNvSpPr/>
                <p:nvPr/>
              </p:nvSpPr>
              <p:spPr bwMode="auto">
                <a:xfrm rot="5400000" flipH="1">
                  <a:off x="5799358" y="2858715"/>
                  <a:ext cx="1660083" cy="1905000"/>
                </a:xfrm>
                <a:prstGeom prst="flowChartPunchedTape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-65" charset="0"/>
                  </a:endParaRPr>
                </a:p>
              </p:txBody>
            </p:sp>
            <p:cxnSp>
              <p:nvCxnSpPr>
                <p:cNvPr id="26" name="Curved Connector 25"/>
                <p:cNvCxnSpPr/>
                <p:nvPr/>
              </p:nvCxnSpPr>
              <p:spPr bwMode="auto">
                <a:xfrm>
                  <a:off x="3995055" y="4386967"/>
                  <a:ext cx="1943101" cy="254290"/>
                </a:xfrm>
                <a:prstGeom prst="curvedConnector3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8" name="Flowchart: Punched Tape 27"/>
                <p:cNvSpPr/>
                <p:nvPr/>
              </p:nvSpPr>
              <p:spPr bwMode="auto">
                <a:xfrm rot="5400000" flipH="1">
                  <a:off x="2008405" y="688538"/>
                  <a:ext cx="1660083" cy="1905000"/>
                </a:xfrm>
                <a:prstGeom prst="flowChartPunchedTape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-65" charset="0"/>
                  </a:endParaRPr>
                </a:p>
              </p:txBody>
            </p:sp>
            <p:sp>
              <p:nvSpPr>
                <p:cNvPr id="29" name="Flowchart: Punched Tape 28"/>
                <p:cNvSpPr/>
                <p:nvPr/>
              </p:nvSpPr>
              <p:spPr bwMode="auto">
                <a:xfrm rot="5400000" flipH="1">
                  <a:off x="1951252" y="2326850"/>
                  <a:ext cx="1660083" cy="1905000"/>
                </a:xfrm>
                <a:prstGeom prst="flowChartPunchedTape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-65" charset="0"/>
                  </a:endParaRPr>
                </a:p>
              </p:txBody>
            </p:sp>
            <p:cxnSp>
              <p:nvCxnSpPr>
                <p:cNvPr id="30" name="Curved Connector 29"/>
                <p:cNvCxnSpPr/>
                <p:nvPr/>
              </p:nvCxnSpPr>
              <p:spPr bwMode="auto">
                <a:xfrm>
                  <a:off x="2057398" y="2471080"/>
                  <a:ext cx="1943101" cy="254290"/>
                </a:xfrm>
                <a:prstGeom prst="curvedConnector3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" name="Curved Connector 30"/>
                <p:cNvCxnSpPr/>
                <p:nvPr/>
              </p:nvCxnSpPr>
              <p:spPr bwMode="auto">
                <a:xfrm>
                  <a:off x="2051954" y="4109392"/>
                  <a:ext cx="1943101" cy="254290"/>
                </a:xfrm>
                <a:prstGeom prst="curvedConnector3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2" name="Curved Connector 31"/>
                <p:cNvCxnSpPr/>
                <p:nvPr/>
              </p:nvCxnSpPr>
              <p:spPr bwMode="auto">
                <a:xfrm>
                  <a:off x="2090055" y="810996"/>
                  <a:ext cx="1943101" cy="254290"/>
                </a:xfrm>
                <a:prstGeom prst="curvedConnector3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3" name="Curved Connector 32"/>
                <p:cNvCxnSpPr/>
                <p:nvPr/>
              </p:nvCxnSpPr>
              <p:spPr bwMode="auto">
                <a:xfrm>
                  <a:off x="3619497" y="812510"/>
                  <a:ext cx="1943101" cy="254290"/>
                </a:xfrm>
                <a:prstGeom prst="curvedConnector3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8" name="Flowchart: Punched Tape 37"/>
                <p:cNvSpPr/>
                <p:nvPr/>
              </p:nvSpPr>
              <p:spPr bwMode="auto">
                <a:xfrm rot="5400000" flipH="1">
                  <a:off x="5814466" y="4500968"/>
                  <a:ext cx="1602651" cy="1905000"/>
                </a:xfrm>
                <a:prstGeom prst="flowChartPunchedTape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-65" charset="0"/>
                  </a:endParaRPr>
                </a:p>
              </p:txBody>
            </p:sp>
            <p:cxnSp>
              <p:nvCxnSpPr>
                <p:cNvPr id="39" name="Curved Connector 38"/>
                <p:cNvCxnSpPr/>
                <p:nvPr/>
              </p:nvCxnSpPr>
              <p:spPr bwMode="auto">
                <a:xfrm>
                  <a:off x="1929483" y="5716261"/>
                  <a:ext cx="1943101" cy="254290"/>
                </a:xfrm>
                <a:prstGeom prst="curvedConnector3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" name="Curved Connector 39"/>
                <p:cNvCxnSpPr/>
                <p:nvPr/>
              </p:nvCxnSpPr>
              <p:spPr bwMode="auto">
                <a:xfrm>
                  <a:off x="3921580" y="5984371"/>
                  <a:ext cx="1943101" cy="254290"/>
                </a:xfrm>
                <a:prstGeom prst="curvedConnector3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19" name="Curved Connector 18"/>
              <p:cNvCxnSpPr/>
              <p:nvPr/>
            </p:nvCxnSpPr>
            <p:spPr bwMode="auto">
              <a:xfrm>
                <a:off x="3886200" y="1916750"/>
                <a:ext cx="1943101" cy="254290"/>
              </a:xfrm>
              <a:prstGeom prst="curved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Curved Connector 43"/>
              <p:cNvCxnSpPr/>
              <p:nvPr/>
            </p:nvCxnSpPr>
            <p:spPr bwMode="auto">
              <a:xfrm>
                <a:off x="5902766" y="2194325"/>
                <a:ext cx="1943101" cy="254290"/>
              </a:xfrm>
              <a:prstGeom prst="curved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" name="Curved Connector 44"/>
              <p:cNvCxnSpPr/>
              <p:nvPr/>
            </p:nvCxnSpPr>
            <p:spPr bwMode="auto">
              <a:xfrm>
                <a:off x="3886199" y="3592732"/>
                <a:ext cx="1943101" cy="254290"/>
              </a:xfrm>
              <a:prstGeom prst="curved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Curved Connector 45"/>
              <p:cNvCxnSpPr/>
              <p:nvPr/>
            </p:nvCxnSpPr>
            <p:spPr bwMode="auto">
              <a:xfrm>
                <a:off x="5902765" y="3865294"/>
                <a:ext cx="1943101" cy="254290"/>
              </a:xfrm>
              <a:prstGeom prst="curved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7" name="Curved Connector 46"/>
              <p:cNvCxnSpPr/>
              <p:nvPr/>
            </p:nvCxnSpPr>
            <p:spPr bwMode="auto">
              <a:xfrm>
                <a:off x="3733800" y="5182695"/>
                <a:ext cx="1943101" cy="254290"/>
              </a:xfrm>
              <a:prstGeom prst="curved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Curved Connector 47"/>
              <p:cNvCxnSpPr/>
              <p:nvPr/>
            </p:nvCxnSpPr>
            <p:spPr bwMode="auto">
              <a:xfrm>
                <a:off x="5807529" y="5451813"/>
                <a:ext cx="1943101" cy="254290"/>
              </a:xfrm>
              <a:prstGeom prst="curved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35" name="Curved Connector 34"/>
            <p:cNvCxnSpPr/>
            <p:nvPr/>
          </p:nvCxnSpPr>
          <p:spPr bwMode="auto">
            <a:xfrm>
              <a:off x="4367888" y="2194326"/>
              <a:ext cx="1943101" cy="254290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1" name="Flowchart: Connector 50"/>
          <p:cNvSpPr/>
          <p:nvPr/>
        </p:nvSpPr>
        <p:spPr bwMode="auto">
          <a:xfrm>
            <a:off x="2747050" y="3344437"/>
            <a:ext cx="1712639" cy="1513041"/>
          </a:xfrm>
          <a:prstGeom prst="flowChartConnector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09600" y="3394503"/>
            <a:ext cx="1295547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horizont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43511" y="347923"/>
            <a:ext cx="8839200" cy="218521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Ostali</a:t>
            </a:r>
            <a:r>
              <a:rPr lang="en-US" sz="3200" b="1" dirty="0" smtClean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problemi</a:t>
            </a:r>
            <a:r>
              <a:rPr lang="en-US" sz="3200" b="1" dirty="0" smtClean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na</a:t>
            </a:r>
            <a:r>
              <a:rPr lang="en-US" sz="3200" b="1" dirty="0" smtClean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velikim</a:t>
            </a:r>
            <a:r>
              <a:rPr lang="en-US" sz="3200" b="1" dirty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rastojanjima</a:t>
            </a:r>
            <a:r>
              <a:rPr lang="en-US" sz="3200" b="1" dirty="0" smtClean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</a:p>
          <a:p>
            <a:endParaRPr lang="en-US" sz="3200" b="1" dirty="0" smtClean="0">
              <a:solidFill>
                <a:schemeClr val="accent4">
                  <a:lumMod val="75000"/>
                  <a:lumOff val="25000"/>
                </a:schemeClr>
              </a:solidFill>
              <a:effectLst>
                <a:glow rad="76200">
                  <a:srgbClr val="92D050">
                    <a:alpha val="37000"/>
                  </a:srgbClr>
                </a:glow>
              </a:effectLst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“Bulk flow”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“Axes of Evil” 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Smanjen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intenzitet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CMBR 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na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velikim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skalama</a:t>
            </a:r>
            <a:endParaRPr lang="en-US" dirty="0" smtClean="0">
              <a:solidFill>
                <a:srgbClr val="0070C0"/>
              </a:solidFill>
              <a:effectLst>
                <a:glow rad="76200">
                  <a:srgbClr val="92D050">
                    <a:alpha val="37000"/>
                  </a:srgbClr>
                </a:glow>
              </a:effectLst>
            </a:endParaRPr>
          </a:p>
        </p:txBody>
      </p:sp>
      <p:cxnSp>
        <p:nvCxnSpPr>
          <p:cNvPr id="55" name="Straight Arrow Connector 54"/>
          <p:cNvCxnSpPr>
            <a:endCxn id="51" idx="2"/>
          </p:cNvCxnSpPr>
          <p:nvPr/>
        </p:nvCxnSpPr>
        <p:spPr bwMode="auto">
          <a:xfrm>
            <a:off x="2043385" y="3706055"/>
            <a:ext cx="703665" cy="39490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Rectangle 33"/>
          <p:cNvSpPr/>
          <p:nvPr/>
        </p:nvSpPr>
        <p:spPr>
          <a:xfrm>
            <a:off x="21771" y="5880517"/>
            <a:ext cx="9240985" cy="46166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Mogu</a:t>
            </a:r>
            <a:r>
              <a:rPr lang="en-US" dirty="0" smtClean="0">
                <a:solidFill>
                  <a:srgbClr val="FF000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biti</a:t>
            </a:r>
            <a:r>
              <a:rPr lang="en-US" dirty="0" smtClean="0">
                <a:solidFill>
                  <a:srgbClr val="FF000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posledica</a:t>
            </a:r>
            <a:r>
              <a:rPr lang="en-US" dirty="0" smtClean="0">
                <a:solidFill>
                  <a:srgbClr val="FF000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eksctitacije</a:t>
            </a:r>
            <a:r>
              <a:rPr lang="en-US" dirty="0" smtClean="0">
                <a:solidFill>
                  <a:srgbClr val="FF000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4d </a:t>
            </a:r>
            <a:r>
              <a:rPr lang="en-US" dirty="0" err="1" smtClean="0">
                <a:solidFill>
                  <a:srgbClr val="FF000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resetke</a:t>
            </a:r>
            <a:r>
              <a:rPr lang="en-US" dirty="0" smtClean="0">
                <a:solidFill>
                  <a:srgbClr val="FF000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sa</a:t>
            </a:r>
            <a:r>
              <a:rPr lang="en-US" dirty="0" smtClean="0">
                <a:solidFill>
                  <a:srgbClr val="FF000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velikim</a:t>
            </a:r>
            <a:r>
              <a:rPr lang="en-US" dirty="0" smtClean="0">
                <a:solidFill>
                  <a:srgbClr val="FF000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talasnim</a:t>
            </a:r>
            <a:r>
              <a:rPr lang="en-US" dirty="0" smtClean="0">
                <a:solidFill>
                  <a:srgbClr val="FF000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duzinama</a:t>
            </a:r>
            <a:r>
              <a:rPr lang="en-US" dirty="0" smtClean="0">
                <a:solidFill>
                  <a:srgbClr val="FF000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7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7" name="Picture 9" descr="http://jmanning.skopsystem.com/images/f/fd/DeSit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2971800" cy="369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914400" y="304800"/>
            <a:ext cx="7391400" cy="8382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Kako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opisati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ovakav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background?</a:t>
            </a:r>
            <a:endParaRPr lang="en-US" sz="32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395286" y="1371600"/>
            <a:ext cx="7910514" cy="990600"/>
          </a:xfrm>
          <a:prstGeom prst="roundRect">
            <a:avLst/>
          </a:prstGeom>
          <a:solidFill>
            <a:srgbClr val="00206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 g</a:t>
            </a:r>
            <a:r>
              <a:rPr lang="el-GR" baseline="-25000" dirty="0" smtClean="0">
                <a:solidFill>
                  <a:srgbClr val="FFFF00"/>
                </a:solidFill>
              </a:rPr>
              <a:t>μν</a:t>
            </a:r>
            <a:r>
              <a:rPr lang="en-US" baseline="-25000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-  </a:t>
            </a:r>
            <a:r>
              <a:rPr lang="en-US" dirty="0" err="1" smtClean="0">
                <a:solidFill>
                  <a:srgbClr val="FFFF00"/>
                </a:solidFill>
              </a:rPr>
              <a:t>metrika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na</a:t>
            </a:r>
            <a:r>
              <a:rPr lang="en-US" dirty="0" smtClean="0">
                <a:solidFill>
                  <a:srgbClr val="FFFF00"/>
                </a:solidFill>
              </a:rPr>
              <a:t> vise-</a:t>
            </a:r>
            <a:r>
              <a:rPr lang="en-US" dirty="0" err="1" smtClean="0">
                <a:solidFill>
                  <a:srgbClr val="FFFF00"/>
                </a:solidFill>
              </a:rPr>
              <a:t>dimenzionalnom</a:t>
            </a:r>
            <a:r>
              <a:rPr lang="en-US" dirty="0" smtClean="0">
                <a:solidFill>
                  <a:srgbClr val="FFFF00"/>
                </a:solidFill>
              </a:rPr>
              <a:t> manifold-u </a:t>
            </a:r>
          </a:p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l-GR" dirty="0" smtClean="0">
                <a:solidFill>
                  <a:srgbClr val="FFFF00"/>
                </a:solidFill>
              </a:rPr>
              <a:t>γ</a:t>
            </a:r>
            <a:r>
              <a:rPr lang="en-US" baseline="-25000" dirty="0" err="1" smtClean="0">
                <a:solidFill>
                  <a:srgbClr val="FFFF00"/>
                </a:solidFill>
              </a:rPr>
              <a:t>ab</a:t>
            </a:r>
            <a:r>
              <a:rPr lang="en-US" dirty="0" smtClean="0">
                <a:solidFill>
                  <a:srgbClr val="FFFF00"/>
                </a:solidFill>
              </a:rPr>
              <a:t>  -  </a:t>
            </a:r>
            <a:r>
              <a:rPr lang="en-US" dirty="0" err="1" smtClean="0">
                <a:solidFill>
                  <a:srgbClr val="FFFF00"/>
                </a:solidFill>
              </a:rPr>
              <a:t>metrika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na</a:t>
            </a:r>
            <a:r>
              <a:rPr lang="en-US" dirty="0" smtClean="0">
                <a:solidFill>
                  <a:srgbClr val="FFFF00"/>
                </a:solidFill>
              </a:rPr>
              <a:t> sub-manifold-u </a:t>
            </a:r>
            <a:r>
              <a:rPr lang="en-US" dirty="0" smtClean="0"/>
              <a:t>.</a:t>
            </a:r>
            <a:endParaRPr lang="en-US" dirty="0" smtClean="0">
              <a:solidFill>
                <a:srgbClr val="FFFF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dirty="0" smtClean="0">
              <a:solidFill>
                <a:srgbClr val="FFFF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dirty="0">
              <a:solidFill>
                <a:srgbClr val="FFFF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en-US" sz="2800" b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en-US" sz="2800" b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002060"/>
                </a:solidFill>
              </a:rPr>
              <a:t>Standardno</a:t>
            </a:r>
            <a:r>
              <a:rPr lang="en-US" sz="2800" b="1" dirty="0" smtClean="0">
                <a:solidFill>
                  <a:srgbClr val="002060"/>
                </a:solidFill>
              </a:rPr>
              <a:t>: </a:t>
            </a:r>
            <a:r>
              <a:rPr lang="el-GR" sz="2800" dirty="0">
                <a:solidFill>
                  <a:srgbClr val="002060"/>
                </a:solidFill>
              </a:rPr>
              <a:t>γ</a:t>
            </a:r>
            <a:r>
              <a:rPr lang="en-US" sz="2800" baseline="-25000" dirty="0" err="1" smtClean="0">
                <a:solidFill>
                  <a:srgbClr val="002060"/>
                </a:solidFill>
              </a:rPr>
              <a:t>ab</a:t>
            </a:r>
            <a:r>
              <a:rPr lang="en-US" sz="2800" baseline="-25000" dirty="0" smtClean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- </a:t>
            </a:r>
            <a:r>
              <a:rPr lang="en-US" sz="2800" dirty="0" err="1" smtClean="0">
                <a:solidFill>
                  <a:srgbClr val="002060"/>
                </a:solidFill>
              </a:rPr>
              <a:t>indukovana</a:t>
            </a:r>
            <a:r>
              <a:rPr lang="en-US" sz="2800" dirty="0" smtClean="0">
                <a:solidFill>
                  <a:srgbClr val="002060"/>
                </a:solidFill>
              </a:rPr>
              <a:t>,  g</a:t>
            </a:r>
            <a:r>
              <a:rPr lang="el-GR" sz="2800" baseline="-25000" dirty="0" smtClean="0">
                <a:solidFill>
                  <a:srgbClr val="002060"/>
                </a:solidFill>
              </a:rPr>
              <a:t>μν</a:t>
            </a:r>
            <a:r>
              <a:rPr lang="en-US" sz="2800" baseline="-25000" dirty="0" smtClean="0">
                <a:solidFill>
                  <a:srgbClr val="002060"/>
                </a:solidFill>
              </a:rPr>
              <a:t>  </a:t>
            </a:r>
            <a:r>
              <a:rPr lang="en-US" sz="2800" dirty="0" smtClean="0">
                <a:solidFill>
                  <a:srgbClr val="002060"/>
                </a:solidFill>
              </a:rPr>
              <a:t>- </a:t>
            </a:r>
            <a:r>
              <a:rPr lang="en-US" sz="2800" dirty="0" err="1" smtClean="0">
                <a:solidFill>
                  <a:srgbClr val="002060"/>
                </a:solidFill>
              </a:rPr>
              <a:t>fundamentalna</a:t>
            </a:r>
            <a:endParaRPr lang="en-US" sz="2800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</a:rPr>
              <a:t>Nova </a:t>
            </a:r>
            <a:r>
              <a:rPr lang="en-US" sz="2800" b="1" dirty="0" err="1" smtClean="0">
                <a:solidFill>
                  <a:srgbClr val="002060"/>
                </a:solidFill>
              </a:rPr>
              <a:t>slika</a:t>
            </a:r>
            <a:r>
              <a:rPr lang="en-US" sz="2800" b="1" dirty="0" smtClean="0">
                <a:solidFill>
                  <a:srgbClr val="002060"/>
                </a:solidFill>
              </a:rPr>
              <a:t>: </a:t>
            </a:r>
            <a:r>
              <a:rPr lang="el-GR" sz="2800" dirty="0">
                <a:solidFill>
                  <a:srgbClr val="002060"/>
                </a:solidFill>
              </a:rPr>
              <a:t>γ</a:t>
            </a:r>
            <a:r>
              <a:rPr lang="en-US" sz="2800" baseline="-25000" dirty="0" err="1">
                <a:solidFill>
                  <a:srgbClr val="002060"/>
                </a:solidFill>
              </a:rPr>
              <a:t>ab</a:t>
            </a:r>
            <a:r>
              <a:rPr lang="en-US" sz="2800" baseline="-25000" dirty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– </a:t>
            </a:r>
            <a:r>
              <a:rPr lang="en-US" sz="2800" dirty="0" err="1" smtClean="0">
                <a:solidFill>
                  <a:srgbClr val="002060"/>
                </a:solidFill>
              </a:rPr>
              <a:t>fundamentalna</a:t>
            </a:r>
            <a:r>
              <a:rPr lang="en-US" sz="2800" dirty="0" smtClean="0">
                <a:solidFill>
                  <a:srgbClr val="002060"/>
                </a:solidFill>
              </a:rPr>
              <a:t>,  </a:t>
            </a:r>
            <a:r>
              <a:rPr lang="en-US" sz="2800" dirty="0">
                <a:solidFill>
                  <a:srgbClr val="002060"/>
                </a:solidFill>
              </a:rPr>
              <a:t>g</a:t>
            </a:r>
            <a:r>
              <a:rPr lang="el-GR" sz="2800" baseline="-25000" dirty="0">
                <a:solidFill>
                  <a:srgbClr val="002060"/>
                </a:solidFill>
              </a:rPr>
              <a:t>μν</a:t>
            </a:r>
            <a:r>
              <a:rPr lang="en-US" sz="2800" baseline="-25000" dirty="0">
                <a:solidFill>
                  <a:srgbClr val="002060"/>
                </a:solidFill>
              </a:rPr>
              <a:t>  </a:t>
            </a:r>
            <a:r>
              <a:rPr lang="en-US" sz="2800" dirty="0" smtClean="0">
                <a:solidFill>
                  <a:srgbClr val="002060"/>
                </a:solidFill>
              </a:rPr>
              <a:t>- </a:t>
            </a:r>
            <a:r>
              <a:rPr lang="en-US" sz="2800" dirty="0" err="1" smtClean="0">
                <a:solidFill>
                  <a:srgbClr val="002060"/>
                </a:solidFill>
              </a:rPr>
              <a:t>indukovana</a:t>
            </a:r>
            <a:r>
              <a:rPr lang="en-US" sz="2800" baseline="-25000" dirty="0" smtClean="0">
                <a:solidFill>
                  <a:srgbClr val="002060"/>
                </a:solidFill>
              </a:rPr>
              <a:t>  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endParaRPr lang="en-US" sz="28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aseline="-25000" dirty="0" smtClean="0">
                <a:solidFill>
                  <a:srgbClr val="002060"/>
                </a:solidFill>
              </a:rPr>
              <a:t>  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3810000" y="3309937"/>
            <a:ext cx="4495800" cy="914400"/>
          </a:xfrm>
          <a:prstGeom prst="roundRect">
            <a:avLst/>
          </a:prstGeom>
          <a:solidFill>
            <a:srgbClr val="5FEFC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7533433"/>
              </p:ext>
            </p:extLst>
          </p:nvPr>
        </p:nvGraphicFramePr>
        <p:xfrm>
          <a:off x="4152900" y="3429000"/>
          <a:ext cx="37719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703" name="Equation" r:id="rId5" imgW="1257120" imgH="253800" progId="Equation.3">
                  <p:embed/>
                </p:oleObj>
              </mc:Choice>
              <mc:Fallback>
                <p:oleObj name="Equation" r:id="rId5" imgW="12571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2900" y="3429000"/>
                        <a:ext cx="37719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rved Right Arrow 10"/>
          <p:cNvSpPr/>
          <p:nvPr/>
        </p:nvSpPr>
        <p:spPr bwMode="auto">
          <a:xfrm rot="5050591">
            <a:off x="4156985" y="2362074"/>
            <a:ext cx="375646" cy="2268793"/>
          </a:xfrm>
          <a:prstGeom prst="curved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2" name="Curved Right Arrow 11"/>
          <p:cNvSpPr/>
          <p:nvPr/>
        </p:nvSpPr>
        <p:spPr bwMode="auto">
          <a:xfrm rot="5400000" flipH="1">
            <a:off x="3114356" y="3247421"/>
            <a:ext cx="534036" cy="2268793"/>
          </a:xfrm>
          <a:prstGeom prst="curvedRightArrow">
            <a:avLst>
              <a:gd name="adj1" fmla="val 25000"/>
              <a:gd name="adj2" fmla="val 100294"/>
              <a:gd name="adj3" fmla="val 2500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29259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 bwMode="auto">
          <a:xfrm>
            <a:off x="442912" y="990600"/>
            <a:ext cx="8138615" cy="547616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algn="ctr"/>
            <a:endParaRPr lang="en-US" sz="3600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066800" y="3886200"/>
            <a:ext cx="7086599" cy="53340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Mnogo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predlozenih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modela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jos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uvek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daleko</a:t>
            </a:r>
            <a:r>
              <a:rPr lang="en-US" dirty="0" smtClean="0">
                <a:solidFill>
                  <a:schemeClr val="bg1"/>
                </a:solidFill>
              </a:rPr>
              <a:t> od </a:t>
            </a:r>
            <a:r>
              <a:rPr lang="en-US" dirty="0" err="1" smtClean="0">
                <a:solidFill>
                  <a:schemeClr val="bg1"/>
                </a:solidFill>
              </a:rPr>
              <a:t>resenja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eaLnBrk="1" hangingPunct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664119" y="1323975"/>
            <a:ext cx="7696200" cy="2209800"/>
          </a:xfrm>
          <a:prstGeom prst="roundRect">
            <a:avLst/>
          </a:prstGeom>
          <a:solidFill>
            <a:schemeClr val="tx2">
              <a:lumMod val="1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4606" y="1371600"/>
            <a:ext cx="7620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Ozbiljni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problemi</a:t>
            </a:r>
            <a:r>
              <a:rPr lang="en-US" sz="2400" b="1" dirty="0" smtClean="0">
                <a:solidFill>
                  <a:schemeClr val="bg1"/>
                </a:solidFill>
              </a:rPr>
              <a:t> u </a:t>
            </a:r>
            <a:r>
              <a:rPr lang="en-US" sz="2400" b="1" dirty="0" err="1" smtClean="0">
                <a:solidFill>
                  <a:schemeClr val="bg1"/>
                </a:solidFill>
              </a:rPr>
              <a:t>modernoj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fizici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1">
              <a:buFont typeface="Arial" pitchFamily="34" charset="0"/>
              <a:buChar char="•"/>
            </a:pPr>
            <a:endParaRPr lang="en-US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i="1" dirty="0" err="1" smtClean="0">
                <a:solidFill>
                  <a:srgbClr val="FF0000"/>
                </a:solidFill>
              </a:rPr>
              <a:t>Hierarhija</a:t>
            </a:r>
            <a:r>
              <a:rPr lang="en-US" sz="2400" i="1" dirty="0" smtClean="0">
                <a:solidFill>
                  <a:srgbClr val="FF0000"/>
                </a:solidFill>
              </a:rPr>
              <a:t> u SM, </a:t>
            </a:r>
            <a:r>
              <a:rPr lang="en-US" i="1" dirty="0" err="1" smtClean="0">
                <a:solidFill>
                  <a:srgbClr val="FF0000"/>
                </a:solidFill>
              </a:rPr>
              <a:t>k</a:t>
            </a:r>
            <a:r>
              <a:rPr lang="en-US" sz="2400" i="1" dirty="0" err="1" smtClean="0">
                <a:solidFill>
                  <a:srgbClr val="FF0000"/>
                </a:solidFill>
              </a:rPr>
              <a:t>osmoloska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konstanta</a:t>
            </a:r>
            <a:r>
              <a:rPr lang="en-US" sz="2400" i="1" dirty="0" smtClean="0">
                <a:solidFill>
                  <a:srgbClr val="FF0000"/>
                </a:solidFill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</a:rPr>
              <a:t>tamna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materija</a:t>
            </a:r>
            <a:r>
              <a:rPr lang="en-US" sz="2400" i="1" dirty="0" smtClean="0">
                <a:solidFill>
                  <a:srgbClr val="FF0000"/>
                </a:solidFill>
              </a:rPr>
              <a:t>,     </a:t>
            </a:r>
            <a:r>
              <a:rPr lang="en-US" i="1" dirty="0" err="1" smtClean="0">
                <a:solidFill>
                  <a:srgbClr val="FF0000"/>
                </a:solidFill>
              </a:rPr>
              <a:t>pocetni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uslovi</a:t>
            </a:r>
            <a:r>
              <a:rPr lang="en-US" i="1" dirty="0" smtClean="0">
                <a:solidFill>
                  <a:srgbClr val="FF0000"/>
                </a:solidFill>
              </a:rPr>
              <a:t> u </a:t>
            </a:r>
            <a:r>
              <a:rPr lang="en-US" i="1" dirty="0" err="1" smtClean="0">
                <a:solidFill>
                  <a:srgbClr val="FF0000"/>
                </a:solidFill>
              </a:rPr>
              <a:t>kosmologiji</a:t>
            </a:r>
            <a:r>
              <a:rPr lang="en-US" i="1" dirty="0" smtClean="0">
                <a:solidFill>
                  <a:srgbClr val="FF0000"/>
                </a:solidFill>
              </a:rPr>
              <a:t>, </a:t>
            </a:r>
            <a:r>
              <a:rPr lang="en-US" i="1" dirty="0" err="1" smtClean="0">
                <a:solidFill>
                  <a:srgbClr val="FF0000"/>
                </a:solidFill>
              </a:rPr>
              <a:t>gubitak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informacije</a:t>
            </a:r>
            <a:r>
              <a:rPr lang="en-US" i="1" dirty="0" smtClean="0">
                <a:solidFill>
                  <a:srgbClr val="FF0000"/>
                </a:solidFill>
              </a:rPr>
              <a:t> u </a:t>
            </a:r>
            <a:r>
              <a:rPr lang="en-US" i="1" dirty="0" err="1" smtClean="0">
                <a:solidFill>
                  <a:srgbClr val="FF0000"/>
                </a:solidFill>
              </a:rPr>
              <a:t>crnim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rupama</a:t>
            </a:r>
            <a:r>
              <a:rPr lang="en-US" i="1" dirty="0" smtClean="0">
                <a:solidFill>
                  <a:srgbClr val="FF0000"/>
                </a:solidFill>
              </a:rPr>
              <a:t>, </a:t>
            </a:r>
            <a:r>
              <a:rPr lang="en-US" i="1" dirty="0" err="1" smtClean="0">
                <a:solidFill>
                  <a:srgbClr val="FF0000"/>
                </a:solidFill>
              </a:rPr>
              <a:t>kvantna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gravitacija</a:t>
            </a:r>
            <a:r>
              <a:rPr lang="en-US" i="1" dirty="0" smtClean="0">
                <a:solidFill>
                  <a:srgbClr val="FF0000"/>
                </a:solidFill>
              </a:rPr>
              <a:t>…</a:t>
            </a:r>
            <a:endParaRPr lang="en-US" sz="2400" i="1" dirty="0" smtClean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664244" y="5093229"/>
            <a:ext cx="5695950" cy="897582"/>
          </a:xfrm>
          <a:prstGeom prst="roundRect">
            <a:avLst/>
          </a:prstGeom>
          <a:solidFill>
            <a:srgbClr val="0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Vrlo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je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tesko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zamisliti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ikakav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dalji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progres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ako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prvo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ne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resimo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probleme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0" name="Picture 6" descr="http://www.scri8e.com/stars/ani/2an1/spaar0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28600"/>
            <a:ext cx="685800" cy="914400"/>
          </a:xfrm>
          <a:prstGeom prst="rect">
            <a:avLst/>
          </a:prstGeom>
          <a:noFill/>
        </p:spPr>
      </p:pic>
      <p:sp>
        <p:nvSpPr>
          <p:cNvPr id="12" name="Rounded Rectangle 11"/>
          <p:cNvSpPr/>
          <p:nvPr/>
        </p:nvSpPr>
        <p:spPr bwMode="auto">
          <a:xfrm>
            <a:off x="2416719" y="228600"/>
            <a:ext cx="4191000" cy="822960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rgbClr val="FF0000"/>
                </a:solidFill>
                <a:latin typeface="Arial" charset="0"/>
              </a:rPr>
              <a:t>    </a:t>
            </a:r>
            <a:r>
              <a:rPr lang="en-US" sz="4400" dirty="0" err="1" smtClean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man Old Style" pitchFamily="18" charset="0"/>
              </a:rPr>
              <a:t>Motivacija</a:t>
            </a:r>
            <a:endParaRPr lang="en-US" sz="4400" dirty="0"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833533" y="2929536"/>
            <a:ext cx="914400" cy="864087"/>
            <a:chOff x="6744379" y="1595210"/>
            <a:chExt cx="723221" cy="723221"/>
          </a:xfrm>
        </p:grpSpPr>
        <p:pic>
          <p:nvPicPr>
            <p:cNvPr id="15" name="Picture 6" descr="C:\Users\dejan\Pictures\carrying_question_pa_sm_wm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4379" y="1595210"/>
              <a:ext cx="723221" cy="723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 bwMode="auto">
            <a:xfrm>
              <a:off x="6747214" y="2193471"/>
              <a:ext cx="640080" cy="124960"/>
            </a:xfrm>
            <a:prstGeom prst="rect">
              <a:avLst/>
            </a:prstGeom>
            <a:solidFill>
              <a:schemeClr val="bg1"/>
            </a:soli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4" grpId="0" animBg="1"/>
      <p:bldP spid="7" grpId="0" animBg="1"/>
      <p:bldP spid="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 bwMode="auto">
          <a:xfrm>
            <a:off x="395286" y="1371600"/>
            <a:ext cx="8443914" cy="609600"/>
          </a:xfrm>
          <a:prstGeom prst="roundRect">
            <a:avLst/>
          </a:prstGeom>
          <a:solidFill>
            <a:srgbClr val="00206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I. R.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Klebanov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and L. Susskind,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Nucl.Phys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. B 309, 175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(1988)</a:t>
            </a:r>
          </a:p>
          <a:p>
            <a:endParaRPr lang="en-US" sz="2800" b="1" dirty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Blip>
                <a:blip r:embed="rId4"/>
              </a:buBlip>
            </a:pPr>
            <a:r>
              <a:rPr lang="en-US" sz="2800" b="1" dirty="0" err="1" smtClean="0">
                <a:solidFill>
                  <a:srgbClr val="002060"/>
                </a:solidFill>
              </a:rPr>
              <a:t>Podelimo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strunu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na</a:t>
            </a:r>
            <a:r>
              <a:rPr lang="en-US" sz="2800" b="1" dirty="0" smtClean="0">
                <a:solidFill>
                  <a:srgbClr val="002060"/>
                </a:solidFill>
              </a:rPr>
              <a:t> N </a:t>
            </a:r>
            <a:r>
              <a:rPr lang="en-US" sz="2800" b="1" dirty="0" err="1" smtClean="0">
                <a:solidFill>
                  <a:srgbClr val="002060"/>
                </a:solidFill>
              </a:rPr>
              <a:t>segmenta</a:t>
            </a:r>
            <a:endParaRPr lang="en-US" sz="2800" dirty="0" smtClean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Blip>
                <a:blip r:embed="rId4"/>
              </a:buBlip>
            </a:pPr>
            <a:r>
              <a:rPr lang="en-US" sz="2800" b="1" dirty="0" err="1" smtClean="0">
                <a:solidFill>
                  <a:srgbClr val="002060"/>
                </a:solidFill>
              </a:rPr>
              <a:t>Svaki</a:t>
            </a:r>
            <a:r>
              <a:rPr lang="en-US" sz="2800" b="1" dirty="0" smtClean="0">
                <a:solidFill>
                  <a:srgbClr val="002060"/>
                </a:solidFill>
              </a:rPr>
              <a:t> segment </a:t>
            </a:r>
            <a:r>
              <a:rPr lang="en-US" sz="2800" b="1" dirty="0" err="1" smtClean="0">
                <a:solidFill>
                  <a:srgbClr val="002060"/>
                </a:solidFill>
              </a:rPr>
              <a:t>nosi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nenulti</a:t>
            </a:r>
            <a:r>
              <a:rPr lang="en-US" sz="2800" b="1" dirty="0" smtClean="0">
                <a:solidFill>
                  <a:srgbClr val="002060"/>
                </a:solidFill>
              </a:rPr>
              <a:t>  P</a:t>
            </a:r>
            <a:r>
              <a:rPr lang="en-US" sz="2800" b="1" baseline="30000" dirty="0" smtClean="0">
                <a:solidFill>
                  <a:srgbClr val="002060"/>
                </a:solidFill>
              </a:rPr>
              <a:t>+  </a:t>
            </a:r>
            <a:r>
              <a:rPr lang="en-US" sz="2800" b="1" dirty="0">
                <a:solidFill>
                  <a:srgbClr val="002060"/>
                </a:solidFill>
              </a:rPr>
              <a:t>i</a:t>
            </a:r>
            <a:r>
              <a:rPr lang="en-US" sz="2800" b="1" dirty="0" smtClean="0">
                <a:solidFill>
                  <a:srgbClr val="002060"/>
                </a:solidFill>
              </a:rPr>
              <a:t> P</a:t>
            </a:r>
            <a:r>
              <a:rPr lang="en-US" sz="2800" b="1" baseline="-25000" dirty="0" smtClean="0">
                <a:solidFill>
                  <a:srgbClr val="002060"/>
                </a:solidFill>
              </a:rPr>
              <a:t>┴  </a:t>
            </a:r>
            <a:endParaRPr lang="en-US" sz="2800" b="1" dirty="0" smtClean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Blip>
                <a:blip r:embed="rId4"/>
              </a:buBlip>
            </a:pPr>
            <a:endParaRPr lang="en-US" sz="2800" b="1" baseline="-25000" dirty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Blip>
                <a:blip r:embed="rId4"/>
              </a:buBlip>
            </a:pPr>
            <a:endParaRPr lang="en-US" sz="2800" b="1" baseline="-25000" dirty="0" smtClean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Blip>
                <a:blip r:embed="rId4"/>
              </a:buBlip>
            </a:pPr>
            <a:endParaRPr lang="en-US" sz="2800" b="1" baseline="-25000" dirty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Blip>
                <a:blip r:embed="rId4"/>
              </a:buBlip>
            </a:pPr>
            <a:r>
              <a:rPr lang="en-US" sz="2800" b="1" dirty="0" smtClean="0">
                <a:solidFill>
                  <a:srgbClr val="002060"/>
                </a:solidFill>
              </a:rPr>
              <a:t>P</a:t>
            </a:r>
            <a:r>
              <a:rPr lang="en-US" sz="2800" b="1" baseline="30000" dirty="0" smtClean="0">
                <a:solidFill>
                  <a:srgbClr val="002060"/>
                </a:solidFill>
              </a:rPr>
              <a:t>+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uzrokuje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rast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duzine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strune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</a:p>
          <a:p>
            <a:pPr marL="457200" indent="-457200">
              <a:lnSpc>
                <a:spcPct val="150000"/>
              </a:lnSpc>
              <a:buBlip>
                <a:blip r:embed="rId4"/>
              </a:buBlip>
            </a:pPr>
            <a:r>
              <a:rPr lang="en-US" sz="2800" b="1" dirty="0" smtClean="0">
                <a:solidFill>
                  <a:srgbClr val="002060"/>
                </a:solidFill>
              </a:rPr>
              <a:t>P</a:t>
            </a:r>
            <a:r>
              <a:rPr lang="en-US" sz="2800" b="1" baseline="-25000" dirty="0" smtClean="0">
                <a:solidFill>
                  <a:srgbClr val="002060"/>
                </a:solidFill>
              </a:rPr>
              <a:t>┴   </a:t>
            </a:r>
            <a:r>
              <a:rPr lang="en-US" sz="2800" b="1" dirty="0" smtClean="0">
                <a:solidFill>
                  <a:srgbClr val="002060"/>
                </a:solidFill>
              </a:rPr>
              <a:t>je </a:t>
            </a:r>
            <a:r>
              <a:rPr lang="en-US" sz="2800" b="1" dirty="0" err="1" smtClean="0">
                <a:solidFill>
                  <a:srgbClr val="002060"/>
                </a:solidFill>
              </a:rPr>
              <a:t>izvor</a:t>
            </a:r>
            <a:r>
              <a:rPr lang="en-US" sz="2800" b="1" dirty="0" smtClean="0">
                <a:solidFill>
                  <a:srgbClr val="002060"/>
                </a:solidFill>
              </a:rPr>
              <a:t>  </a:t>
            </a:r>
            <a:r>
              <a:rPr lang="en-US" sz="2800" b="1" dirty="0" err="1" smtClean="0">
                <a:solidFill>
                  <a:srgbClr val="002060"/>
                </a:solidFill>
              </a:rPr>
              <a:t>spoljasne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krivine</a:t>
            </a:r>
            <a:endParaRPr lang="en-US" sz="2800" b="1" dirty="0" smtClean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endParaRPr lang="en-US" sz="2800" b="1" baseline="-25000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en-US" sz="2800" b="1" baseline="-250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en-US" sz="2800" b="1" baseline="-25000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en-US" sz="2800" b="1" baseline="-250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en-US" sz="2800" b="1" baseline="-25000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en-US" sz="2800" b="1" baseline="-250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aseline="-25000" dirty="0" smtClean="0">
                <a:solidFill>
                  <a:srgbClr val="002060"/>
                </a:solidFill>
              </a:rPr>
              <a:t>  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914400" y="3643312"/>
            <a:ext cx="7010400" cy="914400"/>
          </a:xfrm>
          <a:prstGeom prst="roundRect">
            <a:avLst/>
          </a:prstGeom>
          <a:solidFill>
            <a:srgbClr val="5FEFC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6244018"/>
              </p:ext>
            </p:extLst>
          </p:nvPr>
        </p:nvGraphicFramePr>
        <p:xfrm>
          <a:off x="1447800" y="3733800"/>
          <a:ext cx="5907087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16" name="Equation" r:id="rId5" imgW="2603160" imgH="419040" progId="Equation.3">
                  <p:embed/>
                </p:oleObj>
              </mc:Choice>
              <mc:Fallback>
                <p:oleObj name="Equation" r:id="rId5" imgW="26031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733800"/>
                        <a:ext cx="5907087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5415" name="Picture 7" descr="http://www.statuaryplace.com/store/images/Twisted%20Metallic%20gold%20string%202m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599" y="2057400"/>
            <a:ext cx="1417791" cy="108802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14400" y="304800"/>
            <a:ext cx="7391400" cy="8382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Kako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opisati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ovakav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background?</a:t>
            </a:r>
            <a:endParaRPr lang="en-US" sz="32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513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5" name="Text Box 3"/>
          <p:cNvSpPr txBox="1">
            <a:spLocks noChangeArrowheads="1"/>
          </p:cNvSpPr>
          <p:nvPr/>
        </p:nvSpPr>
        <p:spPr bwMode="auto">
          <a:xfrm>
            <a:off x="152400" y="1066800"/>
            <a:ext cx="4892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cs typeface="Times New Roman" charset="0"/>
              </a:rPr>
              <a:t>  </a:t>
            </a:r>
            <a:endParaRPr lang="en-US" sz="2800" dirty="0">
              <a:solidFill>
                <a:srgbClr val="000000"/>
              </a:solidFill>
              <a:cs typeface="Times New Roman" charset="0"/>
              <a:sym typeface="Wingdings" pitchFamily="2" charset="2"/>
            </a:endParaRPr>
          </a:p>
        </p:txBody>
      </p:sp>
      <p:sp>
        <p:nvSpPr>
          <p:cNvPr id="243717" name="Text Box 5"/>
          <p:cNvSpPr txBox="1">
            <a:spLocks noChangeArrowheads="1"/>
          </p:cNvSpPr>
          <p:nvPr/>
        </p:nvSpPr>
        <p:spPr bwMode="auto">
          <a:xfrm>
            <a:off x="76200" y="5334000"/>
            <a:ext cx="3097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charset="0"/>
              <a:sym typeface="Wingdings" pitchFamily="2" charset="2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552699" y="215503"/>
            <a:ext cx="3962399" cy="851297"/>
          </a:xfrm>
          <a:prstGeom prst="roundRect">
            <a:avLst/>
          </a:prstGeom>
          <a:solidFill>
            <a:schemeClr val="tx1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/>
            <a:r>
              <a:rPr lang="en-US" sz="2800" dirty="0" smtClean="0">
                <a:solidFill>
                  <a:srgbClr val="FFFFFF"/>
                </a:solidFill>
              </a:rPr>
              <a:t>            </a:t>
            </a:r>
            <a:r>
              <a:rPr lang="en-US" sz="4400" dirty="0" err="1" smtClean="0">
                <a:solidFill>
                  <a:srgbClr val="FFFFFF"/>
                </a:solidFill>
                <a:effectLst>
                  <a:glow rad="139700">
                    <a:srgbClr val="FBDF53">
                      <a:satMod val="175000"/>
                      <a:alpha val="40000"/>
                    </a:srgbClr>
                  </a:glow>
                </a:effectLst>
              </a:rPr>
              <a:t>Rezultat</a:t>
            </a:r>
            <a:endParaRPr lang="en-US" sz="4400" dirty="0" smtClean="0">
              <a:solidFill>
                <a:srgbClr val="FFFFFF"/>
              </a:solidFill>
              <a:effectLst>
                <a:glow rad="139700">
                  <a:srgbClr val="FBDF53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231049" y="1479952"/>
            <a:ext cx="8758237" cy="514944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1">
              <a:buFont typeface="Arial" pitchFamily="34" charset="0"/>
              <a:buChar char="•"/>
            </a:pPr>
            <a:endParaRPr lang="en-US" dirty="0">
              <a:solidFill>
                <a:srgbClr val="000000"/>
              </a:solidFill>
              <a:cs typeface="Times New Roman" charset="0"/>
              <a:sym typeface="Wingdings" pitchFamily="2" charset="2"/>
            </a:endParaRPr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919" y="1895384"/>
            <a:ext cx="4409881" cy="369823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7018" y="1638630"/>
            <a:ext cx="8608150" cy="483209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err="1" smtClean="0"/>
              <a:t>Evolucija</a:t>
            </a:r>
            <a:r>
              <a:rPr lang="en-US" sz="2800" dirty="0" smtClean="0"/>
              <a:t> </a:t>
            </a:r>
            <a:r>
              <a:rPr lang="en-US" sz="2800" dirty="0" err="1" smtClean="0"/>
              <a:t>ovakve</a:t>
            </a:r>
            <a:r>
              <a:rPr lang="en-US" sz="2800" dirty="0" smtClean="0"/>
              <a:t> </a:t>
            </a:r>
            <a:r>
              <a:rPr lang="en-US" sz="2800" dirty="0" err="1" smtClean="0"/>
              <a:t>strune</a:t>
            </a:r>
            <a:r>
              <a:rPr lang="en-US" sz="2800" dirty="0" smtClean="0"/>
              <a:t> </a:t>
            </a:r>
            <a:r>
              <a:rPr lang="en-US" sz="2800" dirty="0" err="1" smtClean="0"/>
              <a:t>gradi</a:t>
            </a:r>
            <a:r>
              <a:rPr lang="en-US" sz="2800" dirty="0" smtClean="0"/>
              <a:t> </a:t>
            </a:r>
            <a:r>
              <a:rPr lang="en-US" sz="2800" dirty="0" err="1" smtClean="0"/>
              <a:t>strukturu</a:t>
            </a:r>
            <a:r>
              <a:rPr lang="en-US" sz="2800" dirty="0" smtClean="0"/>
              <a:t>: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sz="2800" dirty="0"/>
          </a:p>
          <a:p>
            <a:pPr marL="457200" indent="-457200">
              <a:buFont typeface="Arial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err="1"/>
              <a:t>t</a:t>
            </a:r>
            <a:r>
              <a:rPr lang="en-US" sz="2800" dirty="0" err="1" smtClean="0"/>
              <a:t>otalna</a:t>
            </a:r>
            <a:r>
              <a:rPr lang="en-US" sz="2800" dirty="0" smtClean="0"/>
              <a:t> </a:t>
            </a:r>
            <a:r>
              <a:rPr lang="en-US" sz="2800" dirty="0" err="1" smtClean="0"/>
              <a:t>duzina</a:t>
            </a:r>
            <a:r>
              <a:rPr lang="en-US" sz="2800" dirty="0" smtClean="0"/>
              <a:t> </a:t>
            </a:r>
            <a:r>
              <a:rPr lang="en-US" sz="2800" dirty="0" err="1" smtClean="0"/>
              <a:t>raste</a:t>
            </a:r>
            <a:r>
              <a:rPr lang="en-US" sz="2800" dirty="0" smtClean="0"/>
              <a:t> </a:t>
            </a:r>
            <a:r>
              <a:rPr lang="en-US" sz="2800" dirty="0" err="1" smtClean="0"/>
              <a:t>linearno</a:t>
            </a:r>
            <a:r>
              <a:rPr lang="en-US" sz="2800" dirty="0" smtClean="0"/>
              <a:t> </a:t>
            </a:r>
            <a:r>
              <a:rPr lang="en-US" sz="2800" dirty="0" err="1" smtClean="0"/>
              <a:t>kao</a:t>
            </a:r>
            <a:r>
              <a:rPr lang="en-US" sz="2800" dirty="0" smtClean="0"/>
              <a:t> </a:t>
            </a:r>
            <a:r>
              <a:rPr lang="en-US" sz="2800" i="1" dirty="0" smtClean="0"/>
              <a:t>N</a:t>
            </a:r>
            <a:endParaRPr lang="en-US" sz="28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err="1" smtClean="0"/>
              <a:t>radijus</a:t>
            </a:r>
            <a:r>
              <a:rPr lang="en-US" sz="2800" dirty="0" smtClean="0"/>
              <a:t> </a:t>
            </a:r>
            <a:r>
              <a:rPr lang="en-US" sz="2800" dirty="0" err="1" smtClean="0"/>
              <a:t>indukovanog</a:t>
            </a:r>
            <a:r>
              <a:rPr lang="en-US" sz="2800" dirty="0" smtClean="0"/>
              <a:t> </a:t>
            </a:r>
            <a:r>
              <a:rPr lang="en-US" sz="2800" dirty="0" err="1" smtClean="0"/>
              <a:t>prostora</a:t>
            </a:r>
            <a:r>
              <a:rPr lang="en-US" sz="2800" dirty="0" smtClean="0"/>
              <a:t> </a:t>
            </a:r>
            <a:r>
              <a:rPr lang="en-US" sz="2800" dirty="0" err="1" smtClean="0"/>
              <a:t>raste</a:t>
            </a:r>
            <a:r>
              <a:rPr lang="en-US" sz="2800" dirty="0" smtClean="0"/>
              <a:t> </a:t>
            </a:r>
            <a:r>
              <a:rPr lang="en-US" sz="2800" dirty="0" err="1" smtClean="0"/>
              <a:t>kao</a:t>
            </a:r>
            <a:r>
              <a:rPr lang="en-US" sz="2800" dirty="0" smtClean="0"/>
              <a:t> (Log N)</a:t>
            </a:r>
            <a:r>
              <a:rPr lang="en-US" sz="2800" baseline="30000" dirty="0" smtClean="0"/>
              <a:t>1/2</a:t>
            </a:r>
            <a:endParaRPr lang="en-US" sz="28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u </a:t>
            </a:r>
            <a:r>
              <a:rPr lang="en-US" sz="2800" dirty="0" err="1" smtClean="0"/>
              <a:t>limitu</a:t>
            </a:r>
            <a:r>
              <a:rPr lang="en-US" sz="2800" dirty="0" smtClean="0"/>
              <a:t>  </a:t>
            </a:r>
            <a:r>
              <a:rPr lang="en-US" sz="2800" i="1" dirty="0"/>
              <a:t>N </a:t>
            </a:r>
            <a:r>
              <a:rPr lang="en-US" sz="2800" i="1" dirty="0" smtClean="0"/>
              <a:t>→∞ </a:t>
            </a:r>
            <a:r>
              <a:rPr lang="en-US" sz="2800" dirty="0" smtClean="0"/>
              <a:t> </a:t>
            </a:r>
            <a:r>
              <a:rPr lang="en-US" sz="2800" dirty="0" err="1" smtClean="0"/>
              <a:t>struna</a:t>
            </a:r>
            <a:r>
              <a:rPr lang="en-US" sz="2800" dirty="0" smtClean="0"/>
              <a:t> </a:t>
            </a:r>
            <a:r>
              <a:rPr lang="en-US" sz="2800" dirty="0" err="1" smtClean="0"/>
              <a:t>postaje</a:t>
            </a:r>
            <a:r>
              <a:rPr lang="en-US" sz="2800" dirty="0" smtClean="0"/>
              <a:t> “space filling”</a:t>
            </a:r>
            <a:endParaRPr lang="en-US" dirty="0"/>
          </a:p>
        </p:txBody>
      </p:sp>
      <p:pic>
        <p:nvPicPr>
          <p:cNvPr id="9" name="Picture 3" descr="C:\Users\dejan\Desktop\GIFS\88121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429000"/>
            <a:ext cx="1088299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158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361494"/>
            <a:ext cx="8382000" cy="8382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Kako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cestice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propagiraju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ovom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background-u?</a:t>
            </a:r>
            <a:endParaRPr lang="en-US" sz="32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47464" name="Picture 8" descr="http://image.absoluteastronomy.com/images/topicimages/p/pa/path_integral_formulati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333280"/>
            <a:ext cx="1973580" cy="192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age.wistatutor.com/content/feed/u2268/cryst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2114550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5693" y="3257521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2355556" y="1199694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48000" y="1874769"/>
            <a:ext cx="3363421" cy="70788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Izmedju</a:t>
            </a:r>
            <a:r>
              <a:rPr lang="en-US" sz="2000" dirty="0" smtClean="0"/>
              <a:t> </a:t>
            </a:r>
            <a:r>
              <a:rPr lang="en-US" sz="2000" dirty="0" err="1" smtClean="0"/>
              <a:t>svake</a:t>
            </a:r>
            <a:r>
              <a:rPr lang="en-US" sz="2000" dirty="0" smtClean="0"/>
              <a:t> </a:t>
            </a:r>
            <a:r>
              <a:rPr lang="en-US" sz="2000" dirty="0" err="1" smtClean="0"/>
              <a:t>dve</a:t>
            </a:r>
            <a:r>
              <a:rPr lang="en-US" sz="2000" dirty="0" smtClean="0"/>
              <a:t> </a:t>
            </a:r>
            <a:r>
              <a:rPr lang="en-US" sz="2000" dirty="0" err="1" smtClean="0"/>
              <a:t>tacke</a:t>
            </a:r>
            <a:r>
              <a:rPr lang="en-US" sz="2000" dirty="0" smtClean="0"/>
              <a:t> </a:t>
            </a:r>
          </a:p>
          <a:p>
            <a:r>
              <a:rPr lang="en-US" sz="2000" dirty="0" err="1" smtClean="0"/>
              <a:t>postoji</a:t>
            </a:r>
            <a:r>
              <a:rPr lang="en-US" sz="2000" dirty="0" smtClean="0"/>
              <a:t> </a:t>
            </a:r>
            <a:r>
              <a:rPr lang="en-US" sz="2000" dirty="0" err="1" smtClean="0"/>
              <a:t>mnogo</a:t>
            </a:r>
            <a:r>
              <a:rPr lang="en-US" sz="2000" dirty="0" smtClean="0"/>
              <a:t> </a:t>
            </a:r>
            <a:r>
              <a:rPr lang="en-US" sz="2000" dirty="0" err="1" smtClean="0"/>
              <a:t>mogucih</a:t>
            </a:r>
            <a:r>
              <a:rPr lang="en-US" sz="2000" dirty="0" smtClean="0"/>
              <a:t> </a:t>
            </a:r>
            <a:r>
              <a:rPr lang="en-US" sz="2000" dirty="0" err="1" smtClean="0"/>
              <a:t>puteva</a:t>
            </a:r>
            <a:endParaRPr lang="en-US" sz="2000" dirty="0"/>
          </a:p>
        </p:txBody>
      </p:sp>
      <p:sp>
        <p:nvSpPr>
          <p:cNvPr id="21" name="Right Arrow 20"/>
          <p:cNvSpPr/>
          <p:nvPr/>
        </p:nvSpPr>
        <p:spPr bwMode="auto">
          <a:xfrm rot="10648949">
            <a:off x="2585689" y="2157587"/>
            <a:ext cx="365758" cy="274320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eaLnBrk="0" hangingPunct="0">
              <a:defRPr/>
            </a:pPr>
            <a:endParaRPr lang="en-US" dirty="0">
              <a:latin typeface="Arial" charset="0"/>
              <a:cs typeface="+mn-cs"/>
            </a:endParaRPr>
          </a:p>
        </p:txBody>
      </p:sp>
      <p:sp>
        <p:nvSpPr>
          <p:cNvPr id="22" name="Right Arrow 21"/>
          <p:cNvSpPr/>
          <p:nvPr/>
        </p:nvSpPr>
        <p:spPr bwMode="auto">
          <a:xfrm>
            <a:off x="6387337" y="2157587"/>
            <a:ext cx="365758" cy="274320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eaLnBrk="0" hangingPunct="0">
              <a:defRPr/>
            </a:pPr>
            <a:endParaRPr lang="en-US" dirty="0">
              <a:latin typeface="Arial" charset="0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297180" y="3733800"/>
            <a:ext cx="3436620" cy="533400"/>
          </a:xfrm>
          <a:prstGeom prst="roundRect">
            <a:avLst/>
          </a:prstGeom>
          <a:solidFill>
            <a:srgbClr val="00206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Feynman Path Integral </a:t>
            </a:r>
          </a:p>
          <a:p>
            <a:endParaRPr lang="en-US" dirty="0" smtClean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b="1" dirty="0" smtClean="0">
              <a:ln w="3175">
                <a:noFill/>
              </a:ln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ln w="3175">
                <a:noFill/>
              </a:ln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7654" y="4419600"/>
            <a:ext cx="8627746" cy="224676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342900" indent="-342900">
              <a:buBlip>
                <a:blip r:embed="rId4"/>
              </a:buBlip>
            </a:pPr>
            <a:r>
              <a:rPr lang="en-US" sz="2000" dirty="0" err="1" smtClean="0">
                <a:latin typeface="+mn-lt"/>
              </a:rPr>
              <a:t>Zbog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kvantnih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fluktuacija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cestica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sledi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nazubljenu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trajektoriju</a:t>
            </a:r>
            <a:endParaRPr lang="en-US" sz="2000" dirty="0" smtClean="0">
              <a:latin typeface="+mn-lt"/>
            </a:endParaRPr>
          </a:p>
          <a:p>
            <a:endParaRPr lang="en-US" sz="2000" dirty="0" smtClean="0">
              <a:latin typeface="+mn-lt"/>
            </a:endParaRPr>
          </a:p>
          <a:p>
            <a:pPr marL="342900" indent="-342900">
              <a:buBlip>
                <a:blip r:embed="rId4"/>
              </a:buBlip>
            </a:pPr>
            <a:r>
              <a:rPr lang="en-US" sz="2000" dirty="0" err="1" smtClean="0">
                <a:latin typeface="+mn-lt"/>
              </a:rPr>
              <a:t>Klasicna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trajektorija</a:t>
            </a:r>
            <a:r>
              <a:rPr lang="en-US" sz="2000" dirty="0" smtClean="0">
                <a:latin typeface="+mn-lt"/>
              </a:rPr>
              <a:t> i </a:t>
            </a:r>
            <a:r>
              <a:rPr lang="en-US" sz="2000" dirty="0" err="1" smtClean="0">
                <a:latin typeface="+mn-lt"/>
              </a:rPr>
              <a:t>putevi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najblizi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njoj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daju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najveci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doprinos</a:t>
            </a:r>
            <a:r>
              <a:rPr lang="en-US" sz="2000" dirty="0" smtClean="0">
                <a:latin typeface="+mn-lt"/>
              </a:rPr>
              <a:t> </a:t>
            </a:r>
          </a:p>
          <a:p>
            <a:pPr marL="342900" indent="-342900">
              <a:buBlip>
                <a:blip r:embed="rId4"/>
              </a:buBlip>
            </a:pPr>
            <a:endParaRPr lang="en-US" sz="2000" dirty="0">
              <a:latin typeface="+mn-lt"/>
            </a:endParaRPr>
          </a:p>
          <a:p>
            <a:pPr marL="342900" indent="-342900">
              <a:buBlip>
                <a:blip r:embed="rId4"/>
              </a:buBlip>
            </a:pPr>
            <a:r>
              <a:rPr lang="en-US" sz="2000" dirty="0" err="1" smtClean="0">
                <a:latin typeface="+mn-lt"/>
              </a:rPr>
              <a:t>Interferencija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mogucih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puteva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daje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klasicnu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trajektoriju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posle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usrednjavanja</a:t>
            </a:r>
            <a:endParaRPr lang="en-US" sz="2000" dirty="0" smtClean="0">
              <a:latin typeface="+mn-lt"/>
            </a:endParaRPr>
          </a:p>
          <a:p>
            <a:pPr marL="342900" indent="-342900">
              <a:buBlip>
                <a:blip r:embed="rId4"/>
              </a:buBlip>
            </a:pPr>
            <a:endParaRPr lang="en-US" sz="2000" dirty="0" smtClean="0">
              <a:latin typeface="+mn-lt"/>
            </a:endParaRPr>
          </a:p>
          <a:p>
            <a:pPr marL="342900" indent="-342900">
              <a:buBlip>
                <a:blip r:embed="rId4"/>
              </a:buBlip>
            </a:pPr>
            <a:r>
              <a:rPr lang="en-US" sz="2000" dirty="0" err="1" smtClean="0">
                <a:latin typeface="+mn-lt"/>
              </a:rPr>
              <a:t>Nas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slucaj</a:t>
            </a:r>
            <a:r>
              <a:rPr lang="en-US" sz="2000" dirty="0" smtClean="0">
                <a:latin typeface="+mn-lt"/>
              </a:rPr>
              <a:t>: </a:t>
            </a:r>
            <a:r>
              <a:rPr lang="en-US" sz="2000" dirty="0" err="1" smtClean="0">
                <a:latin typeface="+mn-lt"/>
              </a:rPr>
              <a:t>geometrija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resetke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diktira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nazubljenost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trajektorije</a:t>
            </a:r>
            <a:endParaRPr lang="en-US" sz="2000" dirty="0">
              <a:latin typeface="+mn-lt"/>
            </a:endParaRPr>
          </a:p>
        </p:txBody>
      </p:sp>
      <p:sp>
        <p:nvSpPr>
          <p:cNvPr id="12" name="Flowchart: Connector 11"/>
          <p:cNvSpPr/>
          <p:nvPr/>
        </p:nvSpPr>
        <p:spPr bwMode="auto">
          <a:xfrm>
            <a:off x="2279356" y="1437880"/>
            <a:ext cx="152400" cy="152400"/>
          </a:xfrm>
          <a:prstGeom prst="flowChartConnector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26" name="Flowchart: Connector 25"/>
          <p:cNvSpPr/>
          <p:nvPr/>
        </p:nvSpPr>
        <p:spPr bwMode="auto">
          <a:xfrm>
            <a:off x="514350" y="3200400"/>
            <a:ext cx="152400" cy="152400"/>
          </a:xfrm>
          <a:prstGeom prst="flowChartConnector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21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221061" y="296619"/>
            <a:ext cx="4430966" cy="8382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Geometrija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resetke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en-US" sz="32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5094357"/>
            <a:ext cx="6912470" cy="101566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U </a:t>
            </a:r>
            <a:r>
              <a:rPr lang="en-US" sz="2000" dirty="0" err="1" smtClean="0"/>
              <a:t>svim</a:t>
            </a:r>
            <a:r>
              <a:rPr lang="en-US" sz="2000" dirty="0" smtClean="0"/>
              <a:t> </a:t>
            </a:r>
            <a:r>
              <a:rPr lang="en-US" sz="2000" dirty="0" err="1" smtClean="0"/>
              <a:t>slucajevima</a:t>
            </a:r>
            <a:r>
              <a:rPr lang="en-US" sz="2000" dirty="0" smtClean="0"/>
              <a:t> </a:t>
            </a:r>
            <a:r>
              <a:rPr lang="en-US" sz="2000" dirty="0" err="1" smtClean="0"/>
              <a:t>fizika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malim</a:t>
            </a:r>
            <a:r>
              <a:rPr lang="en-US" sz="2000" dirty="0" smtClean="0"/>
              <a:t> </a:t>
            </a:r>
            <a:r>
              <a:rPr lang="en-US" sz="2000" dirty="0" err="1" smtClean="0"/>
              <a:t>rastojanjima</a:t>
            </a:r>
            <a:r>
              <a:rPr lang="en-US" sz="2000" dirty="0" smtClean="0"/>
              <a:t> je 2d  (1d)</a:t>
            </a:r>
          </a:p>
          <a:p>
            <a:r>
              <a:rPr lang="en-US" sz="2000" dirty="0" smtClean="0"/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Ali </a:t>
            </a:r>
            <a:r>
              <a:rPr lang="en-US" sz="2000" dirty="0" err="1" smtClean="0"/>
              <a:t>nacin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koji</a:t>
            </a:r>
            <a:r>
              <a:rPr lang="en-US" sz="2000" dirty="0" smtClean="0"/>
              <a:t> </a:t>
            </a:r>
            <a:r>
              <a:rPr lang="en-US" sz="2000" dirty="0" err="1" smtClean="0"/>
              <a:t>rekonstruisemo</a:t>
            </a:r>
            <a:r>
              <a:rPr lang="en-US" sz="2000" dirty="0" smtClean="0"/>
              <a:t>  3d </a:t>
            </a:r>
            <a:r>
              <a:rPr lang="en-US" sz="2000" dirty="0" err="1" smtClean="0"/>
              <a:t>prostor</a:t>
            </a:r>
            <a:r>
              <a:rPr lang="en-US" sz="2000" dirty="0" smtClean="0"/>
              <a:t> </a:t>
            </a:r>
            <a:r>
              <a:rPr lang="en-US" sz="2000" dirty="0" err="1" smtClean="0"/>
              <a:t>nije</a:t>
            </a:r>
            <a:r>
              <a:rPr lang="en-US" sz="2000" dirty="0" smtClean="0"/>
              <a:t> </a:t>
            </a:r>
            <a:r>
              <a:rPr lang="en-US" sz="2000" dirty="0" err="1" smtClean="0"/>
              <a:t>isti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21" name="Right Arrow 20"/>
          <p:cNvSpPr/>
          <p:nvPr/>
        </p:nvSpPr>
        <p:spPr bwMode="auto">
          <a:xfrm rot="5400000">
            <a:off x="1211100" y="3449031"/>
            <a:ext cx="365758" cy="274320"/>
          </a:xfrm>
          <a:prstGeom prst="rightArrow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eaLnBrk="0" hangingPunct="0">
              <a:defRPr/>
            </a:pPr>
            <a:endParaRPr lang="en-US" dirty="0">
              <a:latin typeface="Arial" charset="0"/>
              <a:cs typeface="+mn-cs"/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5400000">
            <a:off x="7553072" y="3447817"/>
            <a:ext cx="365758" cy="274320"/>
          </a:xfrm>
          <a:prstGeom prst="rightArrow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eaLnBrk="0" hangingPunct="0">
              <a:defRPr/>
            </a:pPr>
            <a:endParaRPr lang="en-US" dirty="0">
              <a:latin typeface="Arial" charset="0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98667" y="3962400"/>
            <a:ext cx="2864947" cy="533400"/>
          </a:xfrm>
          <a:prstGeom prst="roundRect">
            <a:avLst/>
          </a:prstGeom>
          <a:solidFill>
            <a:srgbClr val="00206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“</a:t>
            </a:r>
            <a:r>
              <a:rPr lang="en-US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Prirodna</a:t>
            </a:r>
            <a:r>
              <a:rPr lang="en-US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” </a:t>
            </a:r>
            <a:r>
              <a:rPr lang="en-US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resetka</a:t>
            </a:r>
            <a:r>
              <a:rPr lang="en-US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  <a:p>
            <a:endParaRPr lang="en-US" dirty="0" smtClean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b="1" dirty="0" smtClean="0">
              <a:ln w="3175">
                <a:noFill/>
              </a:ln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ln w="3175">
                <a:noFill/>
              </a:ln>
            </a:endParaRPr>
          </a:p>
        </p:txBody>
      </p:sp>
      <p:pic>
        <p:nvPicPr>
          <p:cNvPr id="14746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090" y="1313295"/>
            <a:ext cx="3345735" cy="22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6387336" y="1362836"/>
            <a:ext cx="2612712" cy="1803505"/>
            <a:chOff x="186845" y="41472"/>
            <a:chExt cx="6967532" cy="6646948"/>
          </a:xfrm>
        </p:grpSpPr>
        <p:sp>
          <p:nvSpPr>
            <p:cNvPr id="29" name="Flowchart: Data 28"/>
            <p:cNvSpPr/>
            <p:nvPr/>
          </p:nvSpPr>
          <p:spPr bwMode="auto">
            <a:xfrm>
              <a:off x="186845" y="2286000"/>
              <a:ext cx="6934200" cy="1447800"/>
            </a:xfrm>
            <a:prstGeom prst="flowChartInputOutput">
              <a:avLst/>
            </a:prstGeom>
            <a:solidFill>
              <a:schemeClr val="bg1">
                <a:alpha val="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30" name="Flowchart: Data 29"/>
            <p:cNvSpPr/>
            <p:nvPr/>
          </p:nvSpPr>
          <p:spPr bwMode="auto">
            <a:xfrm rot="19426035">
              <a:off x="980159" y="2286000"/>
              <a:ext cx="5105400" cy="1447800"/>
            </a:xfrm>
            <a:prstGeom prst="flowChartInputOutput">
              <a:avLst/>
            </a:prstGeom>
            <a:solidFill>
              <a:schemeClr val="bg1">
                <a:alpha val="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31" name="Flowchart: Data 30"/>
            <p:cNvSpPr/>
            <p:nvPr/>
          </p:nvSpPr>
          <p:spPr bwMode="auto">
            <a:xfrm rot="14267175" flipV="1">
              <a:off x="94057" y="2470386"/>
              <a:ext cx="6646948" cy="1789120"/>
            </a:xfrm>
            <a:prstGeom prst="flowChartInputOutput">
              <a:avLst/>
            </a:prstGeom>
            <a:solidFill>
              <a:schemeClr val="bg1">
                <a:alpha val="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32" name="Flowchart: Data 31"/>
            <p:cNvSpPr/>
            <p:nvPr/>
          </p:nvSpPr>
          <p:spPr bwMode="auto">
            <a:xfrm rot="1233961">
              <a:off x="220177" y="838200"/>
              <a:ext cx="6934200" cy="1447800"/>
            </a:xfrm>
            <a:prstGeom prst="flowChartInputOutput">
              <a:avLst/>
            </a:prstGeom>
            <a:solidFill>
              <a:schemeClr val="bg1">
                <a:alpha val="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13" y="1329347"/>
            <a:ext cx="3154905" cy="198949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564274" y="1291064"/>
            <a:ext cx="2080138" cy="1828007"/>
            <a:chOff x="3329598" y="3206350"/>
            <a:chExt cx="1432902" cy="1423702"/>
          </a:xfrm>
        </p:grpSpPr>
        <p:sp>
          <p:nvSpPr>
            <p:cNvPr id="13" name="Parallelogram 12"/>
            <p:cNvSpPr/>
            <p:nvPr/>
          </p:nvSpPr>
          <p:spPr bwMode="auto">
            <a:xfrm>
              <a:off x="3329598" y="3487052"/>
              <a:ext cx="990600" cy="1143000"/>
            </a:xfrm>
            <a:prstGeom prst="parallelogram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35" name="Parallelogram 34"/>
            <p:cNvSpPr/>
            <p:nvPr/>
          </p:nvSpPr>
          <p:spPr bwMode="auto">
            <a:xfrm>
              <a:off x="3443898" y="3402671"/>
              <a:ext cx="990600" cy="1143000"/>
            </a:xfrm>
            <a:prstGeom prst="parallelogram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36" name="Parallelogram 35"/>
            <p:cNvSpPr/>
            <p:nvPr/>
          </p:nvSpPr>
          <p:spPr bwMode="auto">
            <a:xfrm>
              <a:off x="3552825" y="3353923"/>
              <a:ext cx="990600" cy="1143000"/>
            </a:xfrm>
            <a:prstGeom prst="parallelogram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37" name="Parallelogram 36"/>
            <p:cNvSpPr/>
            <p:nvPr/>
          </p:nvSpPr>
          <p:spPr bwMode="auto">
            <a:xfrm>
              <a:off x="3657600" y="3270986"/>
              <a:ext cx="990600" cy="1143000"/>
            </a:xfrm>
            <a:prstGeom prst="parallelogram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38" name="Parallelogram 37"/>
            <p:cNvSpPr/>
            <p:nvPr/>
          </p:nvSpPr>
          <p:spPr bwMode="auto">
            <a:xfrm>
              <a:off x="3771900" y="3206350"/>
              <a:ext cx="990600" cy="1143000"/>
            </a:xfrm>
            <a:prstGeom prst="parallelogram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</p:grpSp>
      <p:sp>
        <p:nvSpPr>
          <p:cNvPr id="40" name="Right Arrow 39"/>
          <p:cNvSpPr/>
          <p:nvPr/>
        </p:nvSpPr>
        <p:spPr bwMode="auto">
          <a:xfrm rot="5400000">
            <a:off x="4253665" y="3447817"/>
            <a:ext cx="365758" cy="274320"/>
          </a:xfrm>
          <a:prstGeom prst="rightArrow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eaLnBrk="0" hangingPunct="0">
              <a:defRPr/>
            </a:pPr>
            <a:endParaRPr lang="en-US" dirty="0">
              <a:latin typeface="Arial" charset="0"/>
              <a:cs typeface="+mn-cs"/>
            </a:endParaRPr>
          </a:p>
        </p:txBody>
      </p:sp>
      <p:sp>
        <p:nvSpPr>
          <p:cNvPr id="41" name="Rounded Rectangle 40"/>
          <p:cNvSpPr/>
          <p:nvPr/>
        </p:nvSpPr>
        <p:spPr bwMode="auto">
          <a:xfrm>
            <a:off x="6448770" y="3962400"/>
            <a:ext cx="2689467" cy="533400"/>
          </a:xfrm>
          <a:prstGeom prst="roundRect">
            <a:avLst/>
          </a:prstGeom>
          <a:solidFill>
            <a:srgbClr val="00206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Random Lattice </a:t>
            </a:r>
          </a:p>
          <a:p>
            <a:endParaRPr lang="en-US" dirty="0" smtClean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b="1" dirty="0" smtClean="0">
              <a:ln w="3175">
                <a:noFill/>
              </a:ln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ln w="3175">
                <a:noFill/>
              </a:ln>
            </a:endParaRPr>
          </a:p>
        </p:txBody>
      </p:sp>
      <p:sp>
        <p:nvSpPr>
          <p:cNvPr id="42" name="Rounded Rectangle 41"/>
          <p:cNvSpPr/>
          <p:nvPr/>
        </p:nvSpPr>
        <p:spPr bwMode="auto">
          <a:xfrm>
            <a:off x="3108592" y="3962400"/>
            <a:ext cx="3216008" cy="533400"/>
          </a:xfrm>
          <a:prstGeom prst="roundRect">
            <a:avLst/>
          </a:prstGeom>
          <a:solidFill>
            <a:srgbClr val="00206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Niz</a:t>
            </a:r>
            <a:r>
              <a:rPr lang="en-US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ravni</a:t>
            </a:r>
            <a:r>
              <a:rPr lang="en-US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(stack of 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branes</a:t>
            </a:r>
            <a:r>
              <a:rPr lang="en-US" sz="18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) </a:t>
            </a:r>
          </a:p>
          <a:p>
            <a:endParaRPr lang="en-US" dirty="0" smtClean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b="1" dirty="0" smtClean="0">
              <a:ln w="3175">
                <a:noFill/>
              </a:ln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ln w="3175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8084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7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 bwMode="auto">
          <a:xfrm>
            <a:off x="609600" y="4602478"/>
            <a:ext cx="7924801" cy="2103121"/>
          </a:xfrm>
          <a:prstGeom prst="roundRect">
            <a:avLst/>
          </a:prstGeom>
          <a:solidFill>
            <a:srgbClr val="92D05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b="1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endParaRPr lang="en-US" dirty="0" smtClean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b="1" dirty="0" smtClean="0">
              <a:ln w="3175">
                <a:noFill/>
              </a:ln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ln w="3175">
                <a:noFill/>
              </a:ln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221061" y="296619"/>
            <a:ext cx="4430966" cy="8382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Geometrija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resetke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en-US" sz="32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1192" y="4684542"/>
            <a:ext cx="7404591" cy="193899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marL="342900" indent="-342900">
              <a:buBlip>
                <a:blip r:embed="rId2"/>
              </a:buBlip>
            </a:pPr>
            <a:r>
              <a:rPr lang="en-US" sz="2000" dirty="0" err="1" smtClean="0"/>
              <a:t>Izbegava</a:t>
            </a:r>
            <a:r>
              <a:rPr lang="en-US" sz="2000" dirty="0" smtClean="0"/>
              <a:t>  </a:t>
            </a:r>
            <a:r>
              <a:rPr lang="en-US" sz="2000" dirty="0" err="1" smtClean="0"/>
              <a:t>preferencijalni</a:t>
            </a:r>
            <a:r>
              <a:rPr lang="en-US" sz="2000" dirty="0" smtClean="0"/>
              <a:t> </a:t>
            </a:r>
            <a:r>
              <a:rPr lang="en-US" sz="2000" dirty="0" err="1" smtClean="0"/>
              <a:t>pravac</a:t>
            </a:r>
            <a:r>
              <a:rPr lang="en-US" sz="2000" dirty="0" smtClean="0"/>
              <a:t> u </a:t>
            </a:r>
            <a:r>
              <a:rPr lang="en-US" sz="2000" dirty="0" err="1" smtClean="0"/>
              <a:t>prostoru</a:t>
            </a:r>
            <a:endParaRPr lang="en-US" sz="2000" dirty="0" smtClean="0"/>
          </a:p>
          <a:p>
            <a:endParaRPr lang="en-US" sz="2000" dirty="0" smtClean="0"/>
          </a:p>
          <a:p>
            <a:pPr marL="342900" indent="-342900">
              <a:buBlip>
                <a:blip r:embed="rId2"/>
              </a:buBlip>
            </a:pPr>
            <a:r>
              <a:rPr lang="en-US" sz="2000" dirty="0" err="1" smtClean="0"/>
              <a:t>Izbegava</a:t>
            </a:r>
            <a:r>
              <a:rPr lang="en-US" sz="2000" dirty="0" smtClean="0"/>
              <a:t> </a:t>
            </a:r>
            <a:r>
              <a:rPr lang="en-US" sz="2000" dirty="0" err="1" smtClean="0"/>
              <a:t>sistematsko</a:t>
            </a:r>
            <a:r>
              <a:rPr lang="en-US" sz="2000" dirty="0" smtClean="0"/>
              <a:t> </a:t>
            </a:r>
            <a:r>
              <a:rPr lang="en-US" sz="2000" dirty="0" err="1" smtClean="0"/>
              <a:t>narusavanje</a:t>
            </a:r>
            <a:r>
              <a:rPr lang="en-US" sz="2000" dirty="0" smtClean="0"/>
              <a:t> Lorentz-</a:t>
            </a:r>
            <a:r>
              <a:rPr lang="en-US" sz="2000" dirty="0" err="1" smtClean="0"/>
              <a:t>ove</a:t>
            </a:r>
            <a:r>
              <a:rPr lang="en-US" sz="2000" dirty="0" smtClean="0"/>
              <a:t> </a:t>
            </a:r>
            <a:r>
              <a:rPr lang="en-US" sz="2000" dirty="0" err="1" smtClean="0"/>
              <a:t>simetrije</a:t>
            </a:r>
            <a:endParaRPr lang="en-US" sz="2000" dirty="0" smtClean="0"/>
          </a:p>
          <a:p>
            <a:endParaRPr lang="en-US" sz="2000" dirty="0" smtClean="0"/>
          </a:p>
          <a:p>
            <a:pPr marL="342900" indent="-342900">
              <a:buBlip>
                <a:blip r:embed="rId2"/>
              </a:buBlip>
            </a:pPr>
            <a:r>
              <a:rPr lang="en-US" sz="2000" dirty="0" err="1" smtClean="0"/>
              <a:t>Preferencijalni</a:t>
            </a:r>
            <a:r>
              <a:rPr lang="en-US" sz="2000" dirty="0" smtClean="0"/>
              <a:t> </a:t>
            </a:r>
            <a:r>
              <a:rPr lang="en-US" sz="2000" dirty="0" err="1" smtClean="0"/>
              <a:t>referentni</a:t>
            </a:r>
            <a:r>
              <a:rPr lang="en-US" sz="2000" dirty="0" smtClean="0"/>
              <a:t> </a:t>
            </a:r>
            <a:r>
              <a:rPr lang="en-US" sz="2000" dirty="0" err="1" smtClean="0"/>
              <a:t>sistem</a:t>
            </a:r>
            <a:r>
              <a:rPr lang="en-US" sz="2000" dirty="0" smtClean="0"/>
              <a:t> </a:t>
            </a:r>
            <a:r>
              <a:rPr lang="en-US" sz="2000" dirty="0" err="1" smtClean="0"/>
              <a:t>postoji</a:t>
            </a:r>
            <a:r>
              <a:rPr lang="en-US" sz="2000" dirty="0" smtClean="0"/>
              <a:t>: </a:t>
            </a:r>
            <a:r>
              <a:rPr lang="en-US" sz="2000" dirty="0" smtClean="0">
                <a:solidFill>
                  <a:srgbClr val="FF0000"/>
                </a:solidFill>
              </a:rPr>
              <a:t>“rest frame” </a:t>
            </a:r>
            <a:r>
              <a:rPr lang="en-US" sz="2000" dirty="0" err="1" smtClean="0">
                <a:solidFill>
                  <a:srgbClr val="FF0000"/>
                </a:solidFill>
              </a:rPr>
              <a:t>resetke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  </a:t>
            </a:r>
            <a:r>
              <a:rPr lang="en-US" sz="2000" dirty="0" smtClean="0">
                <a:solidFill>
                  <a:srgbClr val="002060"/>
                </a:solidFill>
              </a:rPr>
              <a:t>(</a:t>
            </a:r>
            <a:r>
              <a:rPr lang="en-US" sz="2000" dirty="0" err="1" smtClean="0">
                <a:solidFill>
                  <a:srgbClr val="002060"/>
                </a:solidFill>
              </a:rPr>
              <a:t>nije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nista</a:t>
            </a:r>
            <a:r>
              <a:rPr lang="en-US" sz="2000" dirty="0" smtClean="0">
                <a:solidFill>
                  <a:srgbClr val="002060"/>
                </a:solidFill>
              </a:rPr>
              <a:t> vise </a:t>
            </a:r>
            <a:r>
              <a:rPr lang="en-US" sz="2000" dirty="0" err="1" smtClean="0">
                <a:solidFill>
                  <a:srgbClr val="002060"/>
                </a:solidFill>
              </a:rPr>
              <a:t>problematican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nego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preferencijalni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sistem</a:t>
            </a:r>
            <a:r>
              <a:rPr lang="en-US" sz="2000" dirty="0" smtClean="0">
                <a:solidFill>
                  <a:srgbClr val="002060"/>
                </a:solidFill>
              </a:rPr>
              <a:t> CMB-a) 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5400000">
            <a:off x="4116504" y="4187134"/>
            <a:ext cx="365758" cy="274320"/>
          </a:xfrm>
          <a:prstGeom prst="right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eaLnBrk="0" hangingPunct="0">
              <a:defRPr/>
            </a:pPr>
            <a:endParaRPr lang="en-US" dirty="0">
              <a:latin typeface="Arial" charset="0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888075" y="1398996"/>
            <a:ext cx="2971800" cy="2031522"/>
            <a:chOff x="186845" y="41472"/>
            <a:chExt cx="6967532" cy="6646948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29" name="Flowchart: Data 28"/>
            <p:cNvSpPr/>
            <p:nvPr/>
          </p:nvSpPr>
          <p:spPr bwMode="auto">
            <a:xfrm>
              <a:off x="186845" y="2286000"/>
              <a:ext cx="6934200" cy="1447800"/>
            </a:xfrm>
            <a:prstGeom prst="flowChartInputOutput">
              <a:avLst/>
            </a:prstGeom>
            <a:solidFill>
              <a:schemeClr val="bg1">
                <a:alpha val="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30" name="Flowchart: Data 29"/>
            <p:cNvSpPr/>
            <p:nvPr/>
          </p:nvSpPr>
          <p:spPr bwMode="auto">
            <a:xfrm rot="19426035">
              <a:off x="980159" y="2286000"/>
              <a:ext cx="5105400" cy="1447800"/>
            </a:xfrm>
            <a:prstGeom prst="flowChartInputOutput">
              <a:avLst/>
            </a:prstGeom>
            <a:solidFill>
              <a:schemeClr val="bg1">
                <a:alpha val="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31" name="Flowchart: Data 30"/>
            <p:cNvSpPr/>
            <p:nvPr/>
          </p:nvSpPr>
          <p:spPr bwMode="auto">
            <a:xfrm rot="14267175" flipV="1">
              <a:off x="94057" y="2470386"/>
              <a:ext cx="6646948" cy="1789120"/>
            </a:xfrm>
            <a:prstGeom prst="flowChartInputOutput">
              <a:avLst/>
            </a:prstGeom>
            <a:solidFill>
              <a:schemeClr val="bg1">
                <a:alpha val="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32" name="Flowchart: Data 31"/>
            <p:cNvSpPr/>
            <p:nvPr/>
          </p:nvSpPr>
          <p:spPr bwMode="auto">
            <a:xfrm rot="1233961">
              <a:off x="220177" y="838200"/>
              <a:ext cx="6934200" cy="1447800"/>
            </a:xfrm>
            <a:prstGeom prst="flowChartInputOutput">
              <a:avLst/>
            </a:prstGeom>
            <a:solidFill>
              <a:schemeClr val="bg1">
                <a:alpha val="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</p:grpSp>
      <p:sp>
        <p:nvSpPr>
          <p:cNvPr id="41" name="Rounded Rectangle 40"/>
          <p:cNvSpPr/>
          <p:nvPr/>
        </p:nvSpPr>
        <p:spPr bwMode="auto">
          <a:xfrm>
            <a:off x="2970486" y="3570288"/>
            <a:ext cx="2689467" cy="533400"/>
          </a:xfrm>
          <a:prstGeom prst="roundRect">
            <a:avLst/>
          </a:prstGeom>
          <a:solidFill>
            <a:srgbClr val="00B05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Random Lattice </a:t>
            </a:r>
          </a:p>
          <a:p>
            <a:endParaRPr lang="en-US" dirty="0" smtClean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b="1" dirty="0" smtClean="0">
              <a:ln w="3175">
                <a:noFill/>
              </a:ln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ln w="3175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80267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C:\Users\dejan\Desktop\mean_free_pat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5774176" y="3002752"/>
            <a:ext cx="2667000" cy="139276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0" name="Rectangle 29"/>
          <p:cNvSpPr/>
          <p:nvPr/>
        </p:nvSpPr>
        <p:spPr>
          <a:xfrm>
            <a:off x="602135" y="4495800"/>
            <a:ext cx="7924800" cy="132343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n-US" sz="2000" dirty="0" err="1" smtClean="0"/>
              <a:t>Dva</a:t>
            </a:r>
            <a:r>
              <a:rPr lang="en-US" sz="2000" dirty="0" smtClean="0"/>
              <a:t> </a:t>
            </a:r>
            <a:r>
              <a:rPr lang="en-US" sz="2000" dirty="0" err="1" smtClean="0"/>
              <a:t>istovremeno</a:t>
            </a:r>
            <a:r>
              <a:rPr lang="en-US" sz="2000" dirty="0" smtClean="0"/>
              <a:t> </a:t>
            </a:r>
            <a:r>
              <a:rPr lang="en-US" sz="2000" dirty="0" err="1" smtClean="0"/>
              <a:t>emitovana</a:t>
            </a:r>
            <a:r>
              <a:rPr lang="en-US" sz="2000" dirty="0" smtClean="0"/>
              <a:t> </a:t>
            </a:r>
            <a:r>
              <a:rPr lang="en-US" sz="2000" dirty="0" err="1" smtClean="0"/>
              <a:t>fotona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razlikom</a:t>
            </a:r>
            <a:r>
              <a:rPr lang="en-US" sz="2000" dirty="0" smtClean="0"/>
              <a:t> </a:t>
            </a:r>
            <a:r>
              <a:rPr lang="en-US" sz="2000" dirty="0" err="1" smtClean="0"/>
              <a:t>energije</a:t>
            </a:r>
            <a:r>
              <a:rPr lang="en-US" sz="2000" dirty="0" smtClean="0"/>
              <a:t> </a:t>
            </a:r>
            <a:r>
              <a:rPr lang="el-GR" sz="2000" dirty="0" smtClean="0"/>
              <a:t>Δ</a:t>
            </a:r>
            <a:r>
              <a:rPr lang="it-IT" sz="2000" dirty="0"/>
              <a:t>E = E</a:t>
            </a:r>
            <a:r>
              <a:rPr lang="it-IT" sz="2000" baseline="-25000" dirty="0"/>
              <a:t>1</a:t>
            </a:r>
            <a:r>
              <a:rPr lang="it-IT" sz="2000" dirty="0"/>
              <a:t> − E</a:t>
            </a:r>
            <a:r>
              <a:rPr lang="it-IT" sz="2000" baseline="-25000" dirty="0"/>
              <a:t>2</a:t>
            </a:r>
            <a:r>
              <a:rPr lang="it-IT" sz="2000" dirty="0"/>
              <a:t> </a:t>
            </a:r>
            <a:endParaRPr lang="it-IT" sz="2000" dirty="0" smtClean="0"/>
          </a:p>
          <a:p>
            <a:r>
              <a:rPr lang="en-US" sz="2000" dirty="0" err="1"/>
              <a:t>s</a:t>
            </a:r>
            <a:r>
              <a:rPr lang="en-US" sz="2000" dirty="0" err="1" smtClean="0"/>
              <a:t>tizu</a:t>
            </a:r>
            <a:r>
              <a:rPr lang="en-US" sz="2000" dirty="0" smtClean="0"/>
              <a:t> do </a:t>
            </a:r>
            <a:r>
              <a:rPr lang="en-US" sz="2000" dirty="0" err="1" smtClean="0"/>
              <a:t>posmatraca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razlikom</a:t>
            </a:r>
            <a:r>
              <a:rPr lang="en-US" sz="2000" dirty="0" smtClean="0"/>
              <a:t> u </a:t>
            </a:r>
            <a:r>
              <a:rPr lang="en-US" sz="2000" dirty="0" err="1" smtClean="0"/>
              <a:t>vremenu</a:t>
            </a:r>
            <a:r>
              <a:rPr lang="en-US" sz="2000" dirty="0" smtClean="0"/>
              <a:t> </a:t>
            </a:r>
            <a:r>
              <a:rPr lang="el-GR" sz="2000" dirty="0" smtClean="0"/>
              <a:t>Δ</a:t>
            </a:r>
            <a:r>
              <a:rPr lang="en-US" sz="2000" dirty="0" smtClean="0"/>
              <a:t>t </a:t>
            </a:r>
            <a:r>
              <a:rPr lang="en-US" sz="2000" dirty="0"/>
              <a:t>= </a:t>
            </a:r>
            <a:r>
              <a:rPr lang="en-US" sz="2000" dirty="0" smtClean="0"/>
              <a:t>t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 </a:t>
            </a:r>
            <a:r>
              <a:rPr lang="en-US" sz="2000" dirty="0"/>
              <a:t>− </a:t>
            </a:r>
            <a:r>
              <a:rPr lang="en-US" sz="2000" dirty="0" smtClean="0"/>
              <a:t>t</a:t>
            </a:r>
            <a:r>
              <a:rPr lang="en-US" sz="2000" baseline="-25000" dirty="0" smtClean="0"/>
              <a:t>2</a:t>
            </a:r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6" name="Rounded Rectangle 35"/>
          <p:cNvSpPr/>
          <p:nvPr/>
        </p:nvSpPr>
        <p:spPr bwMode="auto">
          <a:xfrm>
            <a:off x="5562599" y="5381258"/>
            <a:ext cx="2377440" cy="109728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aseline="300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021394" y="228600"/>
            <a:ext cx="5827206" cy="8382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Narusenje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Lorentz-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ove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simetrije</a:t>
            </a:r>
            <a:endParaRPr lang="en-US" sz="32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0" y="1295400"/>
            <a:ext cx="7467600" cy="132343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Blip>
                <a:blip r:embed="rId4"/>
              </a:buBlip>
            </a:pPr>
            <a:r>
              <a:rPr lang="en-US" sz="2000" dirty="0" smtClean="0">
                <a:solidFill>
                  <a:schemeClr val="tx1"/>
                </a:solidFill>
              </a:rPr>
              <a:t>Lorentz-ova </a:t>
            </a:r>
            <a:r>
              <a:rPr lang="en-US" sz="2000" dirty="0" err="1" smtClean="0">
                <a:solidFill>
                  <a:schemeClr val="tx1"/>
                </a:solidFill>
              </a:rPr>
              <a:t>simetrija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nije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narusena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na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velikim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rastojanjima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buBlip>
                <a:blip r:embed="rId4"/>
              </a:buBlip>
            </a:pPr>
            <a:endParaRPr lang="en-US" sz="2000" dirty="0"/>
          </a:p>
          <a:p>
            <a:pPr marL="342900" indent="-342900">
              <a:buBlip>
                <a:blip r:embed="rId4"/>
              </a:buBlip>
            </a:pPr>
            <a:r>
              <a:rPr lang="en-US" sz="2000" dirty="0" smtClean="0"/>
              <a:t> Ali male </a:t>
            </a:r>
            <a:r>
              <a:rPr lang="en-US" sz="2000" dirty="0" err="1" smtClean="0"/>
              <a:t>fluktuacije</a:t>
            </a:r>
            <a:r>
              <a:rPr lang="en-US" sz="2000" dirty="0" smtClean="0"/>
              <a:t> </a:t>
            </a:r>
            <a:r>
              <a:rPr lang="en-US" sz="2000" dirty="0" err="1" smtClean="0"/>
              <a:t>tokom</a:t>
            </a:r>
            <a:r>
              <a:rPr lang="en-US" sz="2000" dirty="0" smtClean="0"/>
              <a:t> </a:t>
            </a:r>
            <a:r>
              <a:rPr lang="en-US" sz="2000" dirty="0" err="1" smtClean="0"/>
              <a:t>puta</a:t>
            </a:r>
            <a:r>
              <a:rPr lang="en-US" sz="2000" dirty="0" smtClean="0"/>
              <a:t> </a:t>
            </a:r>
            <a:r>
              <a:rPr lang="en-US" sz="2000" dirty="0" err="1" smtClean="0"/>
              <a:t>mogu</a:t>
            </a:r>
            <a:r>
              <a:rPr lang="en-US" sz="2000" dirty="0" smtClean="0"/>
              <a:t> da </a:t>
            </a:r>
            <a:r>
              <a:rPr lang="en-US" sz="2000" dirty="0" err="1" smtClean="0"/>
              <a:t>imaju</a:t>
            </a:r>
            <a:r>
              <a:rPr lang="en-US" sz="2000" dirty="0" smtClean="0"/>
              <a:t> </a:t>
            </a:r>
            <a:r>
              <a:rPr lang="en-US" sz="2000" dirty="0" err="1" smtClean="0"/>
              <a:t>merljive</a:t>
            </a:r>
            <a:r>
              <a:rPr lang="en-US" sz="2000" dirty="0" smtClean="0"/>
              <a:t> </a:t>
            </a:r>
            <a:r>
              <a:rPr lang="en-US" sz="2000" dirty="0" err="1" smtClean="0"/>
              <a:t>efekte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fotone</a:t>
            </a:r>
            <a:r>
              <a:rPr lang="en-US" sz="2000" dirty="0" smtClean="0"/>
              <a:t> </a:t>
            </a:r>
            <a:r>
              <a:rPr lang="en-US" sz="2000" dirty="0" err="1" smtClean="0"/>
              <a:t>koji</a:t>
            </a:r>
            <a:r>
              <a:rPr lang="en-US" sz="2000" dirty="0" smtClean="0"/>
              <a:t> </a:t>
            </a:r>
            <a:r>
              <a:rPr lang="en-US" sz="2000" dirty="0" err="1" smtClean="0"/>
              <a:t>dolaze</a:t>
            </a:r>
            <a:r>
              <a:rPr lang="en-US" sz="2000" dirty="0" smtClean="0"/>
              <a:t> do </a:t>
            </a:r>
            <a:r>
              <a:rPr lang="en-US" sz="2000" dirty="0" err="1" smtClean="0"/>
              <a:t>nas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kosmoloskih</a:t>
            </a:r>
            <a:r>
              <a:rPr lang="en-US" sz="2000" dirty="0" smtClean="0"/>
              <a:t> </a:t>
            </a:r>
            <a:r>
              <a:rPr lang="en-US" sz="2000" dirty="0" err="1" smtClean="0"/>
              <a:t>rastojanja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602135" y="2895600"/>
            <a:ext cx="7924800" cy="132343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n-US" sz="2000" dirty="0" err="1" smtClean="0"/>
              <a:t>Efektivna</a:t>
            </a:r>
            <a:r>
              <a:rPr lang="en-US" sz="2000" dirty="0" smtClean="0"/>
              <a:t> </a:t>
            </a:r>
            <a:r>
              <a:rPr lang="en-US" sz="2000" dirty="0" err="1" smtClean="0"/>
              <a:t>brzina</a:t>
            </a:r>
            <a:r>
              <a:rPr lang="en-US" sz="2000" dirty="0" smtClean="0"/>
              <a:t> </a:t>
            </a:r>
            <a:r>
              <a:rPr lang="en-US" sz="2000" dirty="0" err="1" smtClean="0"/>
              <a:t>svetlosti</a:t>
            </a:r>
            <a:r>
              <a:rPr lang="en-US" sz="2000" dirty="0" smtClean="0"/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moze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da </a:t>
            </a:r>
            <a:r>
              <a:rPr lang="en-US" sz="2000" dirty="0" err="1" smtClean="0"/>
              <a:t>bude</a:t>
            </a:r>
            <a:r>
              <a:rPr lang="en-US" sz="2000" dirty="0" smtClean="0"/>
              <a:t> </a:t>
            </a:r>
            <a:r>
              <a:rPr lang="en-US" sz="2000" dirty="0" err="1" smtClean="0"/>
              <a:t>razlicita</a:t>
            </a:r>
            <a:r>
              <a:rPr lang="en-US" sz="2000" dirty="0" smtClean="0"/>
              <a:t> od “c” </a:t>
            </a:r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9758424"/>
              </p:ext>
            </p:extLst>
          </p:nvPr>
        </p:nvGraphicFramePr>
        <p:xfrm>
          <a:off x="2209800" y="3458752"/>
          <a:ext cx="2787650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47" name="Equation" r:id="rId5" imgW="1549080" imgH="482400" progId="Equation.3">
                  <p:embed/>
                </p:oleObj>
              </mc:Choice>
              <mc:Fallback>
                <p:oleObj name="Equation" r:id="rId5" imgW="15490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3458752"/>
                        <a:ext cx="2787650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527857"/>
              </p:ext>
            </p:extLst>
          </p:nvPr>
        </p:nvGraphicFramePr>
        <p:xfrm>
          <a:off x="1524000" y="5410200"/>
          <a:ext cx="3246438" cy="91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48" name="Equation" r:id="rId7" imgW="1803240" imgH="507960" progId="Equation.3">
                  <p:embed/>
                </p:oleObj>
              </mc:Choice>
              <mc:Fallback>
                <p:oleObj name="Equation" r:id="rId7" imgW="180324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410200"/>
                        <a:ext cx="3246438" cy="912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0055030"/>
              </p:ext>
            </p:extLst>
          </p:nvPr>
        </p:nvGraphicFramePr>
        <p:xfrm>
          <a:off x="5715000" y="5473491"/>
          <a:ext cx="1852613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49" name="Equation" r:id="rId9" imgW="1028520" imgH="507960" progId="Equation.3">
                  <p:embed/>
                </p:oleObj>
              </mc:Choice>
              <mc:Fallback>
                <p:oleObj name="Equation" r:id="rId9" imgW="10285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5473491"/>
                        <a:ext cx="1852613" cy="912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216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46" name="Picture 14" descr="http://prime-spot.de/Bilder/BR/xmas_pic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72474" flipH="1">
            <a:off x="5820601" y="2424513"/>
            <a:ext cx="1129852" cy="35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706048" y="381000"/>
            <a:ext cx="5674806" cy="8382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Gama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zraci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satelit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Fermi </a:t>
            </a:r>
            <a:endParaRPr lang="en-US" sz="32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63148" y="4016119"/>
            <a:ext cx="7103803" cy="83099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Fermi je </a:t>
            </a:r>
            <a:r>
              <a:rPr lang="en-US" b="1" i="1" dirty="0" err="1" smtClean="0">
                <a:solidFill>
                  <a:srgbClr val="FF0000"/>
                </a:solidFill>
              </a:rPr>
              <a:t>detektovao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dva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fotona</a:t>
            </a:r>
            <a:r>
              <a:rPr lang="en-US" b="1" i="1" dirty="0" smtClean="0">
                <a:solidFill>
                  <a:srgbClr val="FF0000"/>
                </a:solidFill>
              </a:rPr>
              <a:t> od 31-GeV </a:t>
            </a:r>
            <a:r>
              <a:rPr lang="en-US" b="1" i="1" dirty="0">
                <a:solidFill>
                  <a:srgbClr val="FF0000"/>
                </a:solidFill>
              </a:rPr>
              <a:t>i</a:t>
            </a:r>
            <a:r>
              <a:rPr lang="en-US" b="1" i="1" dirty="0" smtClean="0">
                <a:solidFill>
                  <a:srgbClr val="FF0000"/>
                </a:solidFill>
              </a:rPr>
              <a:t> 3-GeV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koji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stizu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sa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razlikom</a:t>
            </a:r>
            <a:r>
              <a:rPr lang="en-US" b="1" i="1" dirty="0" smtClean="0">
                <a:solidFill>
                  <a:srgbClr val="FF0000"/>
                </a:solidFill>
              </a:rPr>
              <a:t> u </a:t>
            </a:r>
            <a:r>
              <a:rPr lang="en-US" b="1" i="1" dirty="0" err="1" smtClean="0">
                <a:solidFill>
                  <a:srgbClr val="FF0000"/>
                </a:solidFill>
              </a:rPr>
              <a:t>vremenu</a:t>
            </a:r>
            <a:r>
              <a:rPr lang="en-US" b="1" i="1" dirty="0" smtClean="0">
                <a:solidFill>
                  <a:srgbClr val="FF0000"/>
                </a:solidFill>
              </a:rPr>
              <a:t> od </a:t>
            </a:r>
            <a:r>
              <a:rPr lang="en-US" b="1" i="1" dirty="0" err="1" smtClean="0">
                <a:solidFill>
                  <a:srgbClr val="FF0000"/>
                </a:solidFill>
              </a:rPr>
              <a:t>manje</a:t>
            </a:r>
            <a:r>
              <a:rPr lang="en-US" b="1" i="1" dirty="0" smtClean="0">
                <a:solidFill>
                  <a:srgbClr val="FF0000"/>
                </a:solidFill>
              </a:rPr>
              <a:t> od 1 sec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46444" name="Picture 12" descr="http://www.necsc.us/images/earth_glob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920" y="1752600"/>
            <a:ext cx="1790055" cy="179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www.scri8e.com/stars/ani/2an1/spaar0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63148" y="2146384"/>
            <a:ext cx="685800" cy="914400"/>
          </a:xfrm>
          <a:prstGeom prst="rect">
            <a:avLst/>
          </a:prstGeom>
          <a:noFill/>
        </p:spPr>
      </p:pic>
      <p:pic>
        <p:nvPicPr>
          <p:cNvPr id="146447" name="Picture 15" descr="C:\Users\dejan\Desktop\Untitl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45484"/>
            <a:ext cx="3733800" cy="175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363148" y="3060784"/>
            <a:ext cx="740908" cy="4001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GRB</a:t>
            </a:r>
            <a:endParaRPr lang="en-US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342114" y="3076173"/>
            <a:ext cx="1832553" cy="36933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Space-time foam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71870" y="3616009"/>
            <a:ext cx="825867" cy="4001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Earth</a:t>
            </a:r>
            <a:endParaRPr lang="en-US" sz="2000" b="1" dirty="0"/>
          </a:p>
        </p:txBody>
      </p:sp>
      <p:sp>
        <p:nvSpPr>
          <p:cNvPr id="14" name="Right Arrow 13"/>
          <p:cNvSpPr/>
          <p:nvPr/>
        </p:nvSpPr>
        <p:spPr bwMode="auto">
          <a:xfrm rot="5400000">
            <a:off x="4047559" y="4808575"/>
            <a:ext cx="594360" cy="917079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eaLnBrk="0" hangingPunct="0">
              <a:defRPr/>
            </a:pPr>
            <a:endParaRPr lang="en-US" dirty="0">
              <a:latin typeface="Arial" charset="0"/>
              <a:cs typeface="+mn-cs"/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1363148" y="5623560"/>
            <a:ext cx="6714052" cy="838200"/>
          </a:xfr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chemeClr val="bg1"/>
                </a:solidFill>
              </a:rPr>
              <a:t>Cesto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interpertirano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kao</a:t>
            </a:r>
            <a:r>
              <a:rPr lang="en-US" sz="2400" b="1" dirty="0" smtClean="0">
                <a:solidFill>
                  <a:schemeClr val="bg1"/>
                </a:solidFill>
              </a:rPr>
              <a:t> limit E</a:t>
            </a:r>
            <a:r>
              <a:rPr lang="en-US" sz="2400" b="1" baseline="-25000" dirty="0" smtClean="0">
                <a:solidFill>
                  <a:schemeClr val="bg1"/>
                </a:solidFill>
              </a:rPr>
              <a:t>* </a:t>
            </a:r>
            <a:r>
              <a:rPr lang="en-US" sz="2400" b="1" dirty="0" smtClean="0">
                <a:solidFill>
                  <a:schemeClr val="bg1"/>
                </a:solidFill>
              </a:rPr>
              <a:t> ≥ </a:t>
            </a:r>
            <a:r>
              <a:rPr lang="en-US" sz="2400" b="1" dirty="0" err="1" smtClean="0">
                <a:solidFill>
                  <a:schemeClr val="bg1"/>
                </a:solidFill>
              </a:rPr>
              <a:t>M</a:t>
            </a:r>
            <a:r>
              <a:rPr lang="en-US" sz="2400" b="1" baseline="-25000" dirty="0" err="1" smtClean="0">
                <a:solidFill>
                  <a:schemeClr val="bg1"/>
                </a:solidFill>
              </a:rPr>
              <a:t>Pl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09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 bwMode="auto">
          <a:xfrm>
            <a:off x="381000" y="1536700"/>
            <a:ext cx="8383836" cy="4419600"/>
          </a:xfrm>
          <a:prstGeom prst="roundRect">
            <a:avLst/>
          </a:prstGeom>
          <a:solidFill>
            <a:srgbClr val="5FEFC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2800" b="1" dirty="0" err="1" smtClean="0"/>
              <a:t>Problemi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ovom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interpretacijom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: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514350" marR="0" indent="-5143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romanLcPeriod"/>
              <a:tabLst/>
            </a:pP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Detektovan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samo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jedan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dogadjaj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514350" marR="0" indent="-5143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romanLcPeriod"/>
              <a:tabLst/>
            </a:pPr>
            <a:r>
              <a:rPr lang="en-US" dirty="0" err="1" smtClean="0"/>
              <a:t>Fizika</a:t>
            </a:r>
            <a:r>
              <a:rPr lang="en-US" dirty="0" smtClean="0"/>
              <a:t> </a:t>
            </a:r>
            <a:r>
              <a:rPr lang="en-US" dirty="0" err="1" smtClean="0"/>
              <a:t>izvora</a:t>
            </a:r>
            <a:r>
              <a:rPr lang="en-US" dirty="0" smtClean="0"/>
              <a:t> </a:t>
            </a:r>
            <a:r>
              <a:rPr lang="en-US" dirty="0" err="1" smtClean="0"/>
              <a:t>nedovoljno</a:t>
            </a:r>
            <a:r>
              <a:rPr lang="en-US" dirty="0" smtClean="0"/>
              <a:t> </a:t>
            </a:r>
            <a:r>
              <a:rPr lang="en-US" dirty="0" err="1" smtClean="0"/>
              <a:t>poznata</a:t>
            </a:r>
            <a:endParaRPr lang="en-US" dirty="0" smtClean="0"/>
          </a:p>
          <a:p>
            <a:pPr marL="514350" indent="-514350">
              <a:lnSpc>
                <a:spcPct val="150000"/>
              </a:lnSpc>
              <a:buFont typeface="+mj-lt"/>
              <a:buAutoNum type="romanLcPeriod"/>
            </a:pPr>
            <a:r>
              <a:rPr lang="en-US" dirty="0" smtClean="0"/>
              <a:t>Limit </a:t>
            </a:r>
            <a:r>
              <a:rPr lang="en-US" dirty="0"/>
              <a:t>E</a:t>
            </a:r>
            <a:r>
              <a:rPr lang="en-US" baseline="-25000" dirty="0"/>
              <a:t>* </a:t>
            </a:r>
            <a:r>
              <a:rPr lang="en-US" dirty="0"/>
              <a:t> ≥ </a:t>
            </a:r>
            <a:r>
              <a:rPr lang="en-US" dirty="0" err="1"/>
              <a:t>M</a:t>
            </a:r>
            <a:r>
              <a:rPr lang="en-US" baseline="-25000" dirty="0" err="1"/>
              <a:t>Pl</a:t>
            </a:r>
            <a:r>
              <a:rPr lang="en-US" dirty="0" smtClean="0"/>
              <a:t> </a:t>
            </a:r>
            <a:r>
              <a:rPr lang="en-US" dirty="0" err="1" smtClean="0"/>
              <a:t>validan</a:t>
            </a:r>
            <a:r>
              <a:rPr lang="en-US" dirty="0" smtClean="0"/>
              <a:t> </a:t>
            </a:r>
            <a:r>
              <a:rPr lang="en-US" dirty="0" err="1" smtClean="0"/>
              <a:t>samo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linearne</a:t>
            </a:r>
            <a:r>
              <a:rPr lang="en-US" dirty="0" smtClean="0"/>
              <a:t> </a:t>
            </a:r>
            <a:r>
              <a:rPr lang="en-US" dirty="0" err="1" smtClean="0"/>
              <a:t>korekcije</a:t>
            </a:r>
            <a:r>
              <a:rPr lang="en-US" dirty="0" smtClean="0"/>
              <a:t> (LQG)</a:t>
            </a:r>
          </a:p>
          <a:p>
            <a:pPr marL="514350" indent="-514350">
              <a:lnSpc>
                <a:spcPct val="150000"/>
              </a:lnSpc>
              <a:buFont typeface="+mj-lt"/>
              <a:buAutoNum type="romanLcPeriod"/>
            </a:pPr>
            <a:r>
              <a:rPr lang="en-US" dirty="0" smtClean="0">
                <a:solidFill>
                  <a:srgbClr val="FF0000"/>
                </a:solidFill>
              </a:rPr>
              <a:t>Oba </a:t>
            </a:r>
            <a:r>
              <a:rPr lang="en-US" dirty="0" err="1" smtClean="0">
                <a:solidFill>
                  <a:srgbClr val="FF0000"/>
                </a:solidFill>
              </a:rPr>
              <a:t>fotona</a:t>
            </a:r>
            <a:r>
              <a:rPr lang="en-US" dirty="0" smtClean="0">
                <a:solidFill>
                  <a:srgbClr val="FF0000"/>
                </a:solidFill>
              </a:rPr>
              <a:t> E</a:t>
            </a:r>
            <a:r>
              <a:rPr lang="el-GR" baseline="-25000" dirty="0" smtClean="0">
                <a:solidFill>
                  <a:srgbClr val="FF0000"/>
                </a:solidFill>
              </a:rPr>
              <a:t>γ</a:t>
            </a:r>
            <a:r>
              <a:rPr lang="en-US" baseline="-25000" dirty="0" smtClean="0">
                <a:solidFill>
                  <a:srgbClr val="FF0000"/>
                </a:solidFill>
              </a:rPr>
              <a:t>  </a:t>
            </a:r>
            <a:r>
              <a:rPr lang="en-US" dirty="0" smtClean="0">
                <a:solidFill>
                  <a:srgbClr val="FF0000"/>
                </a:solidFill>
              </a:rPr>
              <a:t>&lt; </a:t>
            </a:r>
            <a:r>
              <a:rPr lang="en-US" dirty="0" err="1" smtClean="0">
                <a:solidFill>
                  <a:srgbClr val="FF0000"/>
                </a:solidFill>
              </a:rPr>
              <a:t>TeV</a:t>
            </a:r>
            <a:r>
              <a:rPr lang="en-US" dirty="0" smtClean="0">
                <a:solidFill>
                  <a:srgbClr val="FF0000"/>
                </a:solidFill>
              </a:rPr>
              <a:t>   →  </a:t>
            </a:r>
            <a:r>
              <a:rPr lang="en-US" dirty="0" err="1" smtClean="0">
                <a:solidFill>
                  <a:srgbClr val="FF0000"/>
                </a:solidFill>
              </a:rPr>
              <a:t>nema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dirty="0" err="1" smtClean="0">
                <a:solidFill>
                  <a:srgbClr val="FF0000"/>
                </a:solidFill>
              </a:rPr>
              <a:t>c</a:t>
            </a:r>
            <a:r>
              <a:rPr lang="en-US" baseline="-25000" dirty="0" err="1" smtClean="0">
                <a:solidFill>
                  <a:srgbClr val="FF0000"/>
                </a:solidFill>
              </a:rPr>
              <a:t>eff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l-GR" dirty="0" smtClean="0">
                <a:solidFill>
                  <a:srgbClr val="FF0000"/>
                </a:solidFill>
              </a:rPr>
              <a:t>Δ</a:t>
            </a:r>
            <a:r>
              <a:rPr lang="en-US" dirty="0" smtClean="0">
                <a:solidFill>
                  <a:srgbClr val="FF0000"/>
                </a:solidFill>
              </a:rPr>
              <a:t>E)  </a:t>
            </a:r>
          </a:p>
          <a:p>
            <a:pPr marL="514350" indent="-514350">
              <a:lnSpc>
                <a:spcPct val="150000"/>
              </a:lnSpc>
              <a:buFont typeface="+mj-lt"/>
              <a:buAutoNum type="romanLcPeriod"/>
            </a:pPr>
            <a:r>
              <a:rPr lang="en-US" dirty="0" err="1" smtClean="0"/>
              <a:t>Velika</a:t>
            </a:r>
            <a:r>
              <a:rPr lang="en-US" dirty="0" smtClean="0"/>
              <a:t> </a:t>
            </a:r>
            <a:r>
              <a:rPr lang="en-US" dirty="0" err="1" smtClean="0"/>
              <a:t>verovatnoca</a:t>
            </a:r>
            <a:r>
              <a:rPr lang="en-US" dirty="0" smtClean="0"/>
              <a:t> </a:t>
            </a:r>
            <a:r>
              <a:rPr lang="en-US" dirty="0" err="1" smtClean="0"/>
              <a:t>interakcije</a:t>
            </a:r>
            <a:r>
              <a:rPr lang="en-US" dirty="0" smtClean="0"/>
              <a:t> </a:t>
            </a:r>
            <a:r>
              <a:rPr lang="en-US" dirty="0" err="1" smtClean="0"/>
              <a:t>gama</a:t>
            </a:r>
            <a:r>
              <a:rPr lang="en-US" dirty="0" smtClean="0"/>
              <a:t> </a:t>
            </a:r>
            <a:r>
              <a:rPr lang="en-US" dirty="0" err="1" smtClean="0"/>
              <a:t>zraka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CMB, </a:t>
            </a:r>
          </a:p>
          <a:p>
            <a:pPr>
              <a:lnSpc>
                <a:spcPct val="150000"/>
              </a:lnSpc>
            </a:pPr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 err="1" smtClean="0"/>
              <a:t>tj</a:t>
            </a:r>
            <a:r>
              <a:rPr lang="en-US" dirty="0" smtClean="0"/>
              <a:t>. </a:t>
            </a:r>
            <a:r>
              <a:rPr lang="en-US" dirty="0" err="1" smtClean="0"/>
              <a:t>produkcija</a:t>
            </a:r>
            <a:r>
              <a:rPr lang="en-US" dirty="0" smtClean="0"/>
              <a:t> </a:t>
            </a:r>
            <a:r>
              <a:rPr lang="en-US" dirty="0" err="1" smtClean="0"/>
              <a:t>parova</a:t>
            </a:r>
            <a:r>
              <a:rPr lang="en-US" dirty="0" smtClean="0"/>
              <a:t> (e</a:t>
            </a:r>
            <a:r>
              <a:rPr lang="en-US" baseline="30000" dirty="0" smtClean="0"/>
              <a:t>+</a:t>
            </a:r>
            <a:r>
              <a:rPr lang="en-US" dirty="0"/>
              <a:t> </a:t>
            </a:r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) </a:t>
            </a:r>
            <a:r>
              <a:rPr lang="en-US" dirty="0" err="1" smtClean="0"/>
              <a:t>absorbuje</a:t>
            </a:r>
            <a:r>
              <a:rPr lang="en-US" dirty="0" smtClean="0"/>
              <a:t> </a:t>
            </a:r>
            <a:r>
              <a:rPr lang="en-US" dirty="0" err="1" smtClean="0"/>
              <a:t>relevantne</a:t>
            </a:r>
            <a:r>
              <a:rPr lang="en-US" dirty="0" smtClean="0"/>
              <a:t> </a:t>
            </a:r>
            <a:r>
              <a:rPr lang="en-US" dirty="0" err="1" smtClean="0"/>
              <a:t>fotone</a:t>
            </a:r>
            <a:r>
              <a:rPr lang="en-US" dirty="0" smtClean="0"/>
              <a:t>  </a:t>
            </a:r>
          </a:p>
          <a:p>
            <a:pPr marL="514350" marR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romanLcPeriod"/>
              <a:tabLst/>
            </a:pPr>
            <a:endParaRPr lang="en-US" dirty="0" smtClean="0"/>
          </a:p>
          <a:p>
            <a:pPr marL="514350" marR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romanLcPeriod"/>
              <a:tabLst/>
            </a:pP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295400" y="304347"/>
            <a:ext cx="6248400" cy="8382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Fermi-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jev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rezultat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dimenzije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en-US" sz="28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071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295400" y="304347"/>
            <a:ext cx="6248400" cy="8382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Fermi-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jev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rezultat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uredjena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resetka</a:t>
            </a:r>
            <a:endParaRPr lang="en-US" sz="28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84500" y="4114800"/>
            <a:ext cx="6019800" cy="113877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US" b="1" dirty="0" smtClean="0"/>
              <a:t>Lorentz-</a:t>
            </a:r>
            <a:r>
              <a:rPr lang="en-US" b="1" dirty="0" err="1" smtClean="0"/>
              <a:t>invarijantna</a:t>
            </a:r>
            <a:r>
              <a:rPr lang="en-US" b="1" dirty="0" smtClean="0"/>
              <a:t> </a:t>
            </a:r>
            <a:r>
              <a:rPr lang="en-US" b="1" dirty="0" err="1" smtClean="0"/>
              <a:t>diskretna</a:t>
            </a:r>
            <a:r>
              <a:rPr lang="en-US" b="1" dirty="0" smtClean="0"/>
              <a:t> </a:t>
            </a:r>
            <a:r>
              <a:rPr lang="en-US" b="1" dirty="0" err="1" smtClean="0"/>
              <a:t>struktura</a:t>
            </a:r>
            <a:r>
              <a:rPr lang="en-US" b="1" dirty="0" smtClean="0"/>
              <a:t>:</a:t>
            </a:r>
          </a:p>
          <a:p>
            <a:endParaRPr lang="en-US" dirty="0" smtClean="0"/>
          </a:p>
          <a:p>
            <a:r>
              <a:rPr lang="en-US" sz="2000" dirty="0" smtClean="0">
                <a:solidFill>
                  <a:srgbClr val="00B050"/>
                </a:solidFill>
              </a:rPr>
              <a:t>Boost-</a:t>
            </a:r>
            <a:r>
              <a:rPr lang="en-US" sz="2000" dirty="0" err="1" smtClean="0">
                <a:solidFill>
                  <a:srgbClr val="00B050"/>
                </a:solidFill>
              </a:rPr>
              <a:t>irana</a:t>
            </a:r>
            <a:r>
              <a:rPr lang="en-US" sz="2000" dirty="0" smtClean="0">
                <a:solidFill>
                  <a:srgbClr val="00B050"/>
                </a:solidFill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</a:rPr>
              <a:t>slika</a:t>
            </a:r>
            <a:r>
              <a:rPr lang="en-US" sz="2000" dirty="0" smtClean="0">
                <a:solidFill>
                  <a:srgbClr val="00B050"/>
                </a:solidFill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</a:rPr>
              <a:t>statisticki</a:t>
            </a:r>
            <a:r>
              <a:rPr lang="en-US" sz="2000" dirty="0" smtClean="0">
                <a:solidFill>
                  <a:srgbClr val="00B050"/>
                </a:solidFill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</a:rPr>
              <a:t>nerazluciva</a:t>
            </a:r>
            <a:r>
              <a:rPr lang="en-US" sz="2000" dirty="0" smtClean="0">
                <a:solidFill>
                  <a:srgbClr val="00B050"/>
                </a:solidFill>
              </a:rPr>
              <a:t> od </a:t>
            </a:r>
            <a:r>
              <a:rPr lang="en-US" sz="2000" dirty="0" err="1" smtClean="0">
                <a:solidFill>
                  <a:srgbClr val="00B050"/>
                </a:solidFill>
              </a:rPr>
              <a:t>originalne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381000" y="1676400"/>
            <a:ext cx="6324600" cy="1447800"/>
          </a:xfrm>
          <a:prstGeom prst="roundRect">
            <a:avLst/>
          </a:prstGeom>
          <a:solidFill>
            <a:srgbClr val="5FEFC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2800" b="1" dirty="0" err="1" smtClean="0"/>
              <a:t>Fundamentalni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problem: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Diskretne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strukture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ne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impliciraju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automatsko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narusenje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Lorentz-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ove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simetrije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4872" y="6202084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LM</a:t>
            </a:r>
            <a:endParaRPr lang="en-US" sz="1600" dirty="0"/>
          </a:p>
        </p:txBody>
      </p:sp>
      <p:pic>
        <p:nvPicPr>
          <p:cNvPr id="19" name="Picture 2" descr="http://lh6.ggpht.com/_4ruQ7t4zrFA/SdpDR7UcrxI/AAAAAAAAB84/LWF2xID8s24/perceive-random-ludol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8" y="3527807"/>
            <a:ext cx="2932742" cy="292831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60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286000" y="152400"/>
            <a:ext cx="5257800" cy="8382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Regular vs. random lattice</a:t>
            </a:r>
            <a:endParaRPr lang="en-US" sz="28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19400" y="4495800"/>
            <a:ext cx="6477000" cy="175432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US" b="1" dirty="0" smtClean="0"/>
              <a:t>(Poison) </a:t>
            </a:r>
            <a:r>
              <a:rPr lang="en-US" b="1" dirty="0" err="1" smtClean="0"/>
              <a:t>Randomizacija</a:t>
            </a:r>
            <a:r>
              <a:rPr lang="en-US" b="1" dirty="0" smtClean="0"/>
              <a:t> je </a:t>
            </a:r>
            <a:r>
              <a:rPr lang="en-US" b="1" dirty="0" err="1" smtClean="0"/>
              <a:t>krucijalna</a:t>
            </a:r>
            <a:r>
              <a:rPr lang="en-US" b="1" dirty="0" smtClean="0"/>
              <a:t>:</a:t>
            </a:r>
          </a:p>
          <a:p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B050"/>
                </a:solidFill>
              </a:rPr>
              <a:t>Ne </a:t>
            </a:r>
            <a:r>
              <a:rPr lang="en-US" sz="2000" dirty="0" err="1" smtClean="0">
                <a:solidFill>
                  <a:srgbClr val="00B050"/>
                </a:solidFill>
              </a:rPr>
              <a:t>moze</a:t>
            </a:r>
            <a:r>
              <a:rPr lang="en-US" sz="2000" dirty="0" smtClean="0">
                <a:solidFill>
                  <a:srgbClr val="00B050"/>
                </a:solidFill>
              </a:rPr>
              <a:t> se </a:t>
            </a:r>
            <a:r>
              <a:rPr lang="en-US" sz="2000" dirty="0" err="1" smtClean="0">
                <a:solidFill>
                  <a:srgbClr val="00B050"/>
                </a:solidFill>
              </a:rPr>
              <a:t>favorizovati</a:t>
            </a:r>
            <a:r>
              <a:rPr lang="en-US" sz="2000" dirty="0" smtClean="0">
                <a:solidFill>
                  <a:srgbClr val="00B050"/>
                </a:solidFill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</a:rPr>
              <a:t>sistem</a:t>
            </a:r>
            <a:r>
              <a:rPr lang="en-US" sz="2000" dirty="0" smtClean="0">
                <a:solidFill>
                  <a:srgbClr val="00B050"/>
                </a:solidFill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</a:rPr>
              <a:t>koji</a:t>
            </a:r>
            <a:r>
              <a:rPr lang="en-US" sz="2000" dirty="0" smtClean="0">
                <a:solidFill>
                  <a:srgbClr val="00B050"/>
                </a:solidFill>
              </a:rPr>
              <a:t> je </a:t>
            </a:r>
            <a:r>
              <a:rPr lang="en-US" sz="2000" dirty="0" err="1" smtClean="0">
                <a:solidFill>
                  <a:srgbClr val="00B050"/>
                </a:solidFill>
              </a:rPr>
              <a:t>koriscen</a:t>
            </a:r>
            <a:r>
              <a:rPr lang="en-US" sz="2000" dirty="0" smtClean="0">
                <a:solidFill>
                  <a:srgbClr val="00B050"/>
                </a:solidFill>
              </a:rPr>
              <a:t>  </a:t>
            </a:r>
            <a:r>
              <a:rPr lang="en-US" sz="2000" dirty="0" err="1" smtClean="0">
                <a:solidFill>
                  <a:srgbClr val="00B050"/>
                </a:solidFill>
              </a:rPr>
              <a:t>za</a:t>
            </a:r>
            <a:r>
              <a:rPr lang="en-US" sz="2000" dirty="0" smtClean="0">
                <a:solidFill>
                  <a:srgbClr val="00B050"/>
                </a:solidFill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</a:rPr>
              <a:t>razbacivanje</a:t>
            </a:r>
            <a:r>
              <a:rPr lang="en-US" sz="2000" dirty="0" smtClean="0">
                <a:solidFill>
                  <a:srgbClr val="00B050"/>
                </a:solidFill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</a:rPr>
              <a:t>tacaka</a:t>
            </a:r>
            <a:r>
              <a:rPr lang="en-US" sz="2000" dirty="0" smtClean="0">
                <a:solidFill>
                  <a:srgbClr val="00B050"/>
                </a:solidFill>
              </a:rPr>
              <a:t> 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err="1" smtClean="0">
                <a:solidFill>
                  <a:srgbClr val="00B050"/>
                </a:solidFill>
              </a:rPr>
              <a:t>Aproksimacija</a:t>
            </a:r>
            <a:r>
              <a:rPr lang="en-US" sz="2000" dirty="0" smtClean="0">
                <a:solidFill>
                  <a:srgbClr val="00B050"/>
                </a:solidFill>
              </a:rPr>
              <a:t> je </a:t>
            </a:r>
            <a:r>
              <a:rPr lang="en-US" sz="2000" dirty="0" err="1" smtClean="0">
                <a:solidFill>
                  <a:srgbClr val="00B050"/>
                </a:solidFill>
              </a:rPr>
              <a:t>podjednako</a:t>
            </a:r>
            <a:r>
              <a:rPr lang="en-US" sz="2000" dirty="0" smtClean="0">
                <a:solidFill>
                  <a:srgbClr val="00B050"/>
                </a:solidFill>
              </a:rPr>
              <a:t> dobra u </a:t>
            </a:r>
            <a:r>
              <a:rPr lang="en-US" sz="2000" dirty="0" err="1" smtClean="0">
                <a:solidFill>
                  <a:srgbClr val="00B050"/>
                </a:solidFill>
              </a:rPr>
              <a:t>svakom</a:t>
            </a:r>
            <a:r>
              <a:rPr lang="en-US" sz="2000" dirty="0" smtClean="0">
                <a:solidFill>
                  <a:srgbClr val="00B050"/>
                </a:solidFill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</a:rPr>
              <a:t>sistemu</a:t>
            </a:r>
            <a:r>
              <a:rPr lang="en-US" sz="2000" dirty="0" smtClean="0">
                <a:solidFill>
                  <a:srgbClr val="00B050"/>
                </a:solidFill>
              </a:rPr>
              <a:t> 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1505429" y="3268031"/>
            <a:ext cx="6972759" cy="540133"/>
          </a:xfrm>
          <a:prstGeom prst="roundRect">
            <a:avLst/>
          </a:prstGeom>
          <a:solidFill>
            <a:srgbClr val="5FEFC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000" b="1" dirty="0" smtClean="0"/>
              <a:t>  Regular lattice u </a:t>
            </a:r>
            <a:r>
              <a:rPr lang="en-US" sz="2000" b="1" dirty="0" err="1" smtClean="0"/>
              <a:t>dva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razlicita</a:t>
            </a:r>
            <a:r>
              <a:rPr lang="en-US" sz="2000" b="1" dirty="0" smtClean="0"/>
              <a:t> Lorentz </a:t>
            </a:r>
            <a:r>
              <a:rPr lang="en-US" sz="2000" b="1" dirty="0" err="1" smtClean="0"/>
              <a:t>sistema</a:t>
            </a:r>
            <a:r>
              <a:rPr lang="en-US" sz="2000" b="1" dirty="0" smtClean="0"/>
              <a:t>  (a) and (b) 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88" y="1544006"/>
            <a:ext cx="769620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http://lh6.ggpht.com/_4ruQ7t4zrFA/SdpDR7UcrxI/AAAAAAAAB84/LWF2xID8s24/perceive-random-ludol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8" y="3808164"/>
            <a:ext cx="2932742" cy="292831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0200" y="990600"/>
            <a:ext cx="7747000" cy="36933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US" sz="1800" dirty="0" smtClean="0"/>
              <a:t>F. </a:t>
            </a:r>
            <a:r>
              <a:rPr lang="en-US" sz="1800" dirty="0" err="1" smtClean="0"/>
              <a:t>Dowker</a:t>
            </a:r>
            <a:r>
              <a:rPr lang="en-US" sz="1800" dirty="0" smtClean="0"/>
              <a:t>,</a:t>
            </a:r>
            <a:r>
              <a:rPr lang="en-US" sz="1800" dirty="0"/>
              <a:t> </a:t>
            </a:r>
            <a:r>
              <a:rPr lang="en-US" sz="1800" dirty="0" smtClean="0"/>
              <a:t>J. Henson, R. </a:t>
            </a:r>
            <a:r>
              <a:rPr lang="en-US" sz="1800" dirty="0" err="1" smtClean="0"/>
              <a:t>Sorkin</a:t>
            </a:r>
            <a:r>
              <a:rPr lang="en-US" sz="1800" dirty="0"/>
              <a:t>, </a:t>
            </a:r>
            <a:r>
              <a:rPr lang="en-US" sz="1800" dirty="0" smtClean="0"/>
              <a:t>gr-qc/0311055 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1012986" y="6424690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6644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Grp="1" noChangeAspect="1" noChangeArrowheads="1"/>
          </p:cNvPicPr>
          <p:nvPr>
            <p:ph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76200"/>
            <a:ext cx="9144000" cy="6858000"/>
          </a:xfrm>
          <a:blipFill dpi="0" rotWithShape="1">
            <a:blip r:embed="rId5"/>
            <a:srcRect/>
            <a:tile tx="0" ty="0" sx="100000" sy="100000" flip="none" algn="tl"/>
          </a:blipFill>
        </p:spPr>
      </p:pic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3978275" y="3687763"/>
            <a:ext cx="4144963" cy="731837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3657600" y="838200"/>
            <a:ext cx="5349557" cy="5577839"/>
          </a:xfrm>
          <a:prstGeom prst="roundRect">
            <a:avLst/>
          </a:prstGeom>
          <a:solidFill>
            <a:schemeClr val="accent5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733800" y="1143000"/>
            <a:ext cx="5410200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800" b="1" dirty="0">
                <a:latin typeface="Times"/>
              </a:rPr>
              <a:t> </a:t>
            </a:r>
            <a:r>
              <a:rPr lang="en-US" sz="2800" b="1" dirty="0" err="1" smtClean="0">
                <a:latin typeface="Times"/>
              </a:rPr>
              <a:t>Uvod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</a:rPr>
              <a:t>                                </a:t>
            </a:r>
          </a:p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</a:rPr>
              <a:t>       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</a:rPr>
              <a:t> </a:t>
            </a:r>
            <a:r>
              <a:rPr lang="en-US" sz="2800" b="1" dirty="0" err="1" smtClean="0">
                <a:latin typeface="Times"/>
              </a:rPr>
              <a:t>Evoluirajuce</a:t>
            </a:r>
            <a:r>
              <a:rPr lang="en-US" sz="2800" b="1" dirty="0" smtClean="0">
                <a:latin typeface="Times"/>
              </a:rPr>
              <a:t> </a:t>
            </a:r>
            <a:r>
              <a:rPr lang="en-US" sz="2800" b="1" dirty="0" err="1" smtClean="0">
                <a:latin typeface="Times"/>
              </a:rPr>
              <a:t>dimenzije</a:t>
            </a:r>
            <a:r>
              <a:rPr lang="en-US" sz="2800" b="1" dirty="0" smtClean="0">
                <a:latin typeface="Times"/>
              </a:rPr>
              <a:t>:</a:t>
            </a:r>
            <a:endParaRPr lang="en-US" sz="2800" b="1" dirty="0">
              <a:latin typeface="Times"/>
            </a:endParaRPr>
          </a:p>
          <a:p>
            <a:pPr>
              <a:spcBef>
                <a:spcPct val="50000"/>
              </a:spcBef>
              <a:defRPr/>
            </a:pPr>
            <a:r>
              <a:rPr lang="en-US" i="1" dirty="0" err="1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"/>
              </a:rPr>
              <a:t>Nas</a:t>
            </a:r>
            <a:r>
              <a:rPr lang="en-US" i="1" dirty="0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"/>
              </a:rPr>
              <a:t>u</a:t>
            </a:r>
            <a:r>
              <a:rPr lang="en-US" sz="2400" i="1" dirty="0" err="1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"/>
              </a:rPr>
              <a:t>niverzum</a:t>
            </a:r>
            <a:r>
              <a:rPr lang="en-US" sz="2400" i="1" dirty="0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"/>
              </a:rPr>
              <a:t> je </a:t>
            </a:r>
            <a:r>
              <a:rPr lang="en-US" sz="2400" i="1" dirty="0" err="1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"/>
              </a:rPr>
              <a:t>nize</a:t>
            </a:r>
            <a:r>
              <a:rPr lang="en-US" sz="2400" i="1" dirty="0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"/>
              </a:rPr>
              <a:t>-dim </a:t>
            </a:r>
            <a:r>
              <a:rPr lang="en-US" sz="2400" i="1" dirty="0" err="1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"/>
              </a:rPr>
              <a:t>na</a:t>
            </a:r>
            <a:r>
              <a:rPr lang="en-US" sz="2400" i="1" dirty="0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"/>
              </a:rPr>
              <a:t>visokim</a:t>
            </a:r>
            <a:r>
              <a:rPr lang="en-US" sz="2400" i="1" dirty="0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"/>
              </a:rPr>
              <a:t>energijama</a:t>
            </a:r>
            <a:r>
              <a:rPr lang="en-US" sz="2400" i="1" dirty="0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"/>
              </a:rPr>
              <a:t> a vise-dim </a:t>
            </a:r>
            <a:r>
              <a:rPr lang="en-US" sz="2400" i="1" dirty="0" err="1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"/>
              </a:rPr>
              <a:t>na</a:t>
            </a:r>
            <a:r>
              <a:rPr lang="en-US" sz="2400" i="1" dirty="0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"/>
              </a:rPr>
              <a:t>nizim</a:t>
            </a:r>
            <a:r>
              <a:rPr lang="en-US" sz="2400" i="1" dirty="0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"/>
              </a:rPr>
              <a:t>!</a:t>
            </a:r>
          </a:p>
          <a:p>
            <a:pPr>
              <a:spcBef>
                <a:spcPct val="50000"/>
              </a:spcBef>
              <a:defRPr/>
            </a:pPr>
            <a:endParaRPr lang="en-US" i="1" dirty="0">
              <a:solidFill>
                <a:srgbClr val="FF0000"/>
              </a:solidFill>
              <a:latin typeface="Times"/>
            </a:endParaRPr>
          </a:p>
          <a:p>
            <a:pPr>
              <a:spcBef>
                <a:spcPct val="50000"/>
              </a:spcBef>
              <a:defRPr/>
            </a:pPr>
            <a:endParaRPr lang="en-US" sz="2400" i="1" dirty="0" smtClean="0">
              <a:solidFill>
                <a:srgbClr val="FF0000"/>
              </a:solidFill>
              <a:latin typeface="Times"/>
            </a:endParaRPr>
          </a:p>
          <a:p>
            <a:pPr>
              <a:spcBef>
                <a:spcPct val="50000"/>
              </a:spcBef>
              <a:defRPr/>
            </a:pPr>
            <a:endParaRPr lang="en-US" i="1" dirty="0">
              <a:solidFill>
                <a:srgbClr val="FF0000"/>
              </a:solidFill>
              <a:latin typeface="Times"/>
            </a:endParaRPr>
          </a:p>
          <a:p>
            <a:pPr>
              <a:spcBef>
                <a:spcPct val="50000"/>
              </a:spcBef>
              <a:defRPr/>
            </a:pPr>
            <a:endParaRPr lang="en-US" sz="2400" i="1" dirty="0" smtClean="0">
              <a:solidFill>
                <a:srgbClr val="FF0000"/>
              </a:solidFill>
              <a:latin typeface="Times"/>
            </a:endParaRPr>
          </a:p>
          <a:p>
            <a:pPr>
              <a:spcBef>
                <a:spcPct val="50000"/>
              </a:spcBef>
              <a:defRPr/>
            </a:pPr>
            <a:endParaRPr lang="en-US" i="1" dirty="0">
              <a:solidFill>
                <a:srgbClr val="FF0000"/>
              </a:solidFill>
              <a:latin typeface="Times"/>
            </a:endParaRPr>
          </a:p>
          <a:p>
            <a:pPr>
              <a:spcBef>
                <a:spcPct val="50000"/>
              </a:spcBef>
              <a:defRPr/>
            </a:pPr>
            <a:endParaRPr lang="en-US" sz="2400" i="1" dirty="0" smtClean="0">
              <a:solidFill>
                <a:srgbClr val="FF0000"/>
              </a:solidFill>
              <a:latin typeface="Times"/>
            </a:endParaRP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5143500" y="0"/>
            <a:ext cx="2247900" cy="914400"/>
          </a:xfrm>
          <a:prstGeom prst="horizontalScroll">
            <a:avLst>
              <a:gd name="adj" fmla="val 12500"/>
            </a:avLst>
          </a:prstGeom>
          <a:solidFill>
            <a:schemeClr val="accent5">
              <a:lumMod val="50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>
            <a:prstShdw prst="shdw11">
              <a:srgbClr val="808080">
                <a:alpha val="50000"/>
              </a:srgbClr>
            </a:prstShdw>
          </a:effectLst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Outline</a:t>
            </a:r>
            <a:endParaRPr lang="en-US" sz="40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970337" y="3969940"/>
            <a:ext cx="4860925" cy="89931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000" dirty="0" err="1" smtClean="0">
                <a:latin typeface="Times"/>
              </a:rPr>
              <a:t>Motivacija</a:t>
            </a:r>
            <a:r>
              <a:rPr lang="en-US" sz="2000" dirty="0" smtClean="0">
                <a:latin typeface="Times"/>
              </a:rPr>
              <a:t> </a:t>
            </a:r>
            <a:r>
              <a:rPr lang="en-US" sz="2000" dirty="0" err="1" smtClean="0">
                <a:latin typeface="Times"/>
              </a:rPr>
              <a:t>za</a:t>
            </a:r>
            <a:r>
              <a:rPr lang="en-US" sz="2000" dirty="0" smtClean="0">
                <a:latin typeface="Times"/>
              </a:rPr>
              <a:t> </a:t>
            </a:r>
            <a:r>
              <a:rPr lang="en-US" sz="2000" dirty="0" err="1" smtClean="0">
                <a:latin typeface="Times"/>
              </a:rPr>
              <a:t>ovaj</a:t>
            </a:r>
            <a:r>
              <a:rPr lang="en-US" sz="2000" dirty="0" smtClean="0">
                <a:latin typeface="Times"/>
              </a:rPr>
              <a:t> </a:t>
            </a:r>
            <a:r>
              <a:rPr lang="en-US" sz="2000" dirty="0" err="1" smtClean="0">
                <a:latin typeface="Times"/>
              </a:rPr>
              <a:t>predlog</a:t>
            </a:r>
            <a:endParaRPr lang="en-US" sz="2000" dirty="0" smtClean="0">
              <a:latin typeface="Times"/>
            </a:endParaRP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000" dirty="0" err="1" smtClean="0">
                <a:latin typeface="Times"/>
              </a:rPr>
              <a:t>Potencijalna</a:t>
            </a:r>
            <a:r>
              <a:rPr lang="en-US" sz="2000" dirty="0" smtClean="0">
                <a:latin typeface="Times"/>
              </a:rPr>
              <a:t> exp. </a:t>
            </a:r>
            <a:r>
              <a:rPr lang="en-US" sz="2000" dirty="0" err="1" smtClean="0">
                <a:latin typeface="Times"/>
              </a:rPr>
              <a:t>podrska</a:t>
            </a:r>
            <a:r>
              <a:rPr lang="en-US" sz="2000" dirty="0" smtClean="0">
                <a:latin typeface="Times"/>
              </a:rPr>
              <a:t> </a:t>
            </a:r>
            <a:r>
              <a:rPr lang="en-US" sz="2000" dirty="0" err="1" smtClean="0">
                <a:latin typeface="Times"/>
              </a:rPr>
              <a:t>vec</a:t>
            </a:r>
            <a:r>
              <a:rPr lang="en-US" sz="2000" dirty="0" smtClean="0">
                <a:latin typeface="Times"/>
              </a:rPr>
              <a:t> </a:t>
            </a:r>
            <a:r>
              <a:rPr lang="en-US" sz="2000" dirty="0" err="1" smtClean="0">
                <a:latin typeface="Times"/>
              </a:rPr>
              <a:t>postoji</a:t>
            </a:r>
            <a:r>
              <a:rPr lang="en-US" sz="2000" dirty="0">
                <a:latin typeface="Times"/>
              </a:rPr>
              <a:t>?</a:t>
            </a:r>
            <a:endParaRPr lang="en-US" sz="2000" dirty="0" smtClean="0">
              <a:latin typeface="Times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4343400" y="5181600"/>
            <a:ext cx="4114800" cy="457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</a:rPr>
              <a:t>            </a:t>
            </a:r>
            <a:r>
              <a:rPr lang="en-US" dirty="0" err="1" smtClean="0">
                <a:solidFill>
                  <a:schemeClr val="bg1"/>
                </a:solidFill>
                <a:latin typeface="Times"/>
              </a:rPr>
              <a:t>Potencijalni</a:t>
            </a:r>
            <a:r>
              <a:rPr lang="en-US" dirty="0" smtClean="0">
                <a:solidFill>
                  <a:schemeClr val="bg1"/>
                </a:solidFill>
                <a:latin typeface="Times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"/>
              </a:rPr>
              <a:t>problemi</a:t>
            </a:r>
            <a:endParaRPr lang="en-US" dirty="0" smtClean="0">
              <a:solidFill>
                <a:schemeClr val="bg1"/>
              </a:solidFill>
              <a:latin typeface="Time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14800" y="1676400"/>
            <a:ext cx="4572000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dirty="0" smtClean="0">
                <a:latin typeface="Times"/>
              </a:rPr>
              <a:t> </a:t>
            </a:r>
            <a:r>
              <a:rPr lang="en-US" sz="1800" dirty="0" err="1" smtClean="0">
                <a:latin typeface="Times"/>
              </a:rPr>
              <a:t>Dimenzionalnost</a:t>
            </a:r>
            <a:r>
              <a:rPr lang="en-US" sz="1800" dirty="0" smtClean="0">
                <a:latin typeface="Times"/>
              </a:rPr>
              <a:t> </a:t>
            </a:r>
            <a:r>
              <a:rPr lang="en-US" sz="1800" dirty="0" err="1" smtClean="0">
                <a:latin typeface="Times"/>
              </a:rPr>
              <a:t>prostor-vremena</a:t>
            </a:r>
            <a:r>
              <a:rPr lang="en-US" sz="1800" dirty="0" smtClean="0">
                <a:latin typeface="Times"/>
              </a:rPr>
              <a:t>       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latin typeface="Times"/>
              </a:rPr>
              <a:t> </a:t>
            </a:r>
            <a:r>
              <a:rPr lang="en-US" sz="1800" dirty="0" err="1" smtClean="0">
                <a:latin typeface="Times"/>
              </a:rPr>
              <a:t>Ekstra</a:t>
            </a:r>
            <a:r>
              <a:rPr lang="en-US" sz="1800" dirty="0" smtClean="0">
                <a:latin typeface="Times"/>
              </a:rPr>
              <a:t> </a:t>
            </a:r>
            <a:r>
              <a:rPr lang="en-US" sz="1800" dirty="0" err="1" smtClean="0">
                <a:latin typeface="Times"/>
              </a:rPr>
              <a:t>dimenzije</a:t>
            </a:r>
            <a:endParaRPr lang="en-US" sz="1800" dirty="0"/>
          </a:p>
        </p:txBody>
      </p:sp>
      <p:pic>
        <p:nvPicPr>
          <p:cNvPr id="12" name="Picture 6" descr="http://www.scri8e.com/stars/ani/2an1/spaar02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228600"/>
            <a:ext cx="1143000" cy="1524000"/>
          </a:xfrm>
          <a:prstGeom prst="rect">
            <a:avLst/>
          </a:prstGeom>
          <a:noFill/>
        </p:spPr>
      </p:pic>
      <p:sp>
        <p:nvSpPr>
          <p:cNvPr id="13" name="Rounded Rectangle 12"/>
          <p:cNvSpPr/>
          <p:nvPr/>
        </p:nvSpPr>
        <p:spPr bwMode="auto">
          <a:xfrm>
            <a:off x="4343400" y="5791200"/>
            <a:ext cx="4114800" cy="514350"/>
          </a:xfrm>
          <a:prstGeom prst="round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</a:rPr>
              <a:t>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</a:rPr>
              <a:t>   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</a:rPr>
              <a:t>Eksperimentalni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</a:rPr>
              <a:t>signali</a:t>
            </a:r>
            <a:endParaRPr lang="en-US" dirty="0" smtClean="0">
              <a:solidFill>
                <a:schemeClr val="bg1"/>
              </a:solidFill>
              <a:latin typeface="Time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jan\Desktop\GIFS\5346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223" y="4991057"/>
            <a:ext cx="721189" cy="72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 bwMode="auto">
          <a:xfrm>
            <a:off x="352553" y="1735165"/>
            <a:ext cx="5855809" cy="1008769"/>
          </a:xfrm>
          <a:prstGeom prst="roundRect">
            <a:avLst/>
          </a:prstGeom>
          <a:solidFill>
            <a:srgbClr val="5FEFC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2000" dirty="0" err="1" smtClean="0"/>
              <a:t>Propagacija</a:t>
            </a:r>
            <a:r>
              <a:rPr lang="en-US" sz="2000" dirty="0" smtClean="0"/>
              <a:t> od A do B </a:t>
            </a:r>
            <a:r>
              <a:rPr lang="en-US" sz="2000" dirty="0" err="1" smtClean="0"/>
              <a:t>brzinom</a:t>
            </a:r>
            <a:r>
              <a:rPr lang="en-US" sz="2000" dirty="0" smtClean="0"/>
              <a:t> </a:t>
            </a:r>
            <a:r>
              <a:rPr lang="en-US" b="1" dirty="0" smtClean="0"/>
              <a:t>c</a:t>
            </a:r>
            <a:r>
              <a:rPr lang="en-US" sz="2000" dirty="0" smtClean="0"/>
              <a:t> </a:t>
            </a:r>
            <a:r>
              <a:rPr lang="en-US" sz="2000" dirty="0" err="1" smtClean="0"/>
              <a:t>po</a:t>
            </a:r>
            <a:r>
              <a:rPr lang="en-US" sz="2000" dirty="0" smtClean="0"/>
              <a:t> </a:t>
            </a:r>
            <a:r>
              <a:rPr lang="en-US" sz="2000" dirty="0" err="1" smtClean="0"/>
              <a:t>pravoj</a:t>
            </a:r>
            <a:r>
              <a:rPr lang="en-US" sz="2000" dirty="0" smtClean="0"/>
              <a:t> </a:t>
            </a:r>
            <a:r>
              <a:rPr lang="en-US" sz="2000" dirty="0" err="1" smtClean="0"/>
              <a:t>liniji</a:t>
            </a:r>
            <a:endParaRPr lang="en-US" sz="2000" dirty="0" smtClean="0"/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2000" dirty="0" err="1" smtClean="0"/>
              <a:t>Brzina</a:t>
            </a:r>
            <a:r>
              <a:rPr lang="en-US" sz="2000" dirty="0" smtClean="0"/>
              <a:t> </a:t>
            </a:r>
            <a:r>
              <a:rPr lang="en-US" sz="2000" dirty="0" err="1" smtClean="0"/>
              <a:t>cestice</a:t>
            </a:r>
            <a:r>
              <a:rPr lang="en-US" sz="2000" dirty="0" smtClean="0"/>
              <a:t> </a:t>
            </a:r>
            <a:r>
              <a:rPr lang="en-US" sz="2000" dirty="0" err="1" smtClean="0"/>
              <a:t>mora</a:t>
            </a:r>
            <a:r>
              <a:rPr lang="en-US" sz="2000" dirty="0" smtClean="0"/>
              <a:t> </a:t>
            </a:r>
            <a:r>
              <a:rPr lang="en-US" sz="2000" dirty="0" err="1" smtClean="0"/>
              <a:t>biti</a:t>
            </a:r>
            <a:r>
              <a:rPr lang="en-US" sz="2000" dirty="0" smtClean="0"/>
              <a:t> </a:t>
            </a:r>
            <a:r>
              <a:rPr kumimoji="0" lang="en-US" sz="2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c</a:t>
            </a:r>
            <a:r>
              <a:rPr kumimoji="0" lang="en-US" b="1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eff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= √3  c  </a:t>
            </a:r>
            <a:r>
              <a:rPr kumimoji="0" lang="en-US" sz="200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duz</a:t>
            </a:r>
            <a:r>
              <a:rPr kumimoji="0" lang="en-US" sz="2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sz="200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strana</a:t>
            </a:r>
            <a:r>
              <a:rPr kumimoji="0" lang="en-US" sz="2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449226" y="304347"/>
            <a:ext cx="4724400" cy="8382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Efektivna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brzina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svetlosti</a:t>
            </a:r>
            <a:endParaRPr lang="en-US" sz="28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2553" y="3422325"/>
            <a:ext cx="8615860" cy="21236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US" b="1" dirty="0" err="1" smtClean="0"/>
              <a:t>Nije</a:t>
            </a:r>
            <a:r>
              <a:rPr lang="en-US" b="1" dirty="0" smtClean="0"/>
              <a:t> problem </a:t>
            </a:r>
            <a:r>
              <a:rPr lang="en-US" b="1" dirty="0"/>
              <a:t>u</a:t>
            </a:r>
            <a:r>
              <a:rPr lang="en-US" b="1" dirty="0" smtClean="0"/>
              <a:t> Feynman path integral </a:t>
            </a:r>
            <a:r>
              <a:rPr lang="en-US" b="1" dirty="0" err="1" smtClean="0"/>
              <a:t>slici</a:t>
            </a:r>
            <a:endParaRPr lang="en-US" b="1" dirty="0" smtClean="0"/>
          </a:p>
          <a:p>
            <a:endParaRPr lang="en-US" dirty="0" smtClean="0"/>
          </a:p>
          <a:p>
            <a:endParaRPr lang="en-US" sz="2000" dirty="0" smtClean="0">
              <a:solidFill>
                <a:srgbClr val="00B050"/>
              </a:solidFill>
            </a:endParaRPr>
          </a:p>
          <a:p>
            <a:endParaRPr lang="en-US" sz="2000" dirty="0">
              <a:solidFill>
                <a:srgbClr val="00B050"/>
              </a:solidFill>
            </a:endParaRPr>
          </a:p>
          <a:p>
            <a:endParaRPr lang="en-US" sz="2000" dirty="0" smtClean="0">
              <a:solidFill>
                <a:srgbClr val="00B050"/>
              </a:solidFill>
            </a:endParaRPr>
          </a:p>
          <a:p>
            <a:r>
              <a:rPr lang="en-US" sz="2000" dirty="0" err="1" smtClean="0">
                <a:solidFill>
                  <a:srgbClr val="00B050"/>
                </a:solidFill>
              </a:rPr>
              <a:t>Za</a:t>
            </a:r>
            <a:r>
              <a:rPr lang="en-US" sz="2000" dirty="0" smtClean="0">
                <a:solidFill>
                  <a:srgbClr val="00B050"/>
                </a:solidFill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</a:rPr>
              <a:t>kratko</a:t>
            </a:r>
            <a:r>
              <a:rPr lang="en-US" sz="2000" dirty="0" smtClean="0">
                <a:solidFill>
                  <a:srgbClr val="00B050"/>
                </a:solidFill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</a:rPr>
              <a:t>vreme</a:t>
            </a:r>
            <a:r>
              <a:rPr lang="en-US" sz="2000" dirty="0" smtClean="0">
                <a:solidFill>
                  <a:srgbClr val="00B050"/>
                </a:solidFill>
              </a:rPr>
              <a:t> (TeV</a:t>
            </a:r>
            <a:r>
              <a:rPr lang="en-US" sz="2000" baseline="30000" dirty="0" smtClean="0">
                <a:solidFill>
                  <a:srgbClr val="00B050"/>
                </a:solidFill>
              </a:rPr>
              <a:t>-1</a:t>
            </a:r>
            <a:r>
              <a:rPr lang="en-US" sz="2000" dirty="0" smtClean="0">
                <a:solidFill>
                  <a:srgbClr val="00B050"/>
                </a:solidFill>
              </a:rPr>
              <a:t>) </a:t>
            </a:r>
            <a:r>
              <a:rPr lang="en-US" sz="2000" dirty="0" err="1" smtClean="0">
                <a:solidFill>
                  <a:srgbClr val="00B050"/>
                </a:solidFill>
              </a:rPr>
              <a:t>cestica</a:t>
            </a:r>
            <a:r>
              <a:rPr lang="en-US" sz="2000" dirty="0" smtClean="0">
                <a:solidFill>
                  <a:srgbClr val="00B050"/>
                </a:solidFill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</a:rPr>
              <a:t>moze</a:t>
            </a:r>
            <a:r>
              <a:rPr lang="en-US" sz="2000" dirty="0" smtClean="0">
                <a:solidFill>
                  <a:srgbClr val="00B050"/>
                </a:solidFill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</a:rPr>
              <a:t>ima</a:t>
            </a:r>
            <a:r>
              <a:rPr lang="en-US" sz="2000" dirty="0" smtClean="0">
                <a:solidFill>
                  <a:srgbClr val="00B050"/>
                </a:solidFill>
              </a:rPr>
              <a:t> </a:t>
            </a:r>
            <a:r>
              <a:rPr lang="en-US" dirty="0" smtClean="0"/>
              <a:t>v &gt; c </a:t>
            </a:r>
            <a:r>
              <a:rPr lang="en-US" sz="2000" dirty="0" err="1" smtClean="0">
                <a:solidFill>
                  <a:srgbClr val="00B050"/>
                </a:solidFill>
              </a:rPr>
              <a:t>zbog</a:t>
            </a:r>
            <a:r>
              <a:rPr lang="en-US" sz="2000" dirty="0" smtClean="0">
                <a:solidFill>
                  <a:srgbClr val="00B050"/>
                </a:solidFill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</a:rPr>
              <a:t>kvantnih</a:t>
            </a:r>
            <a:r>
              <a:rPr lang="en-US" sz="2000" dirty="0" smtClean="0">
                <a:solidFill>
                  <a:srgbClr val="00B050"/>
                </a:solidFill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</a:rPr>
              <a:t>efekata</a:t>
            </a:r>
            <a:r>
              <a:rPr lang="en-US" sz="2000" dirty="0" smtClean="0">
                <a:solidFill>
                  <a:srgbClr val="00B050"/>
                </a:solidFill>
              </a:rPr>
              <a:t> </a:t>
            </a:r>
            <a:endParaRPr lang="en-US" sz="2000" dirty="0">
              <a:solidFill>
                <a:srgbClr val="00B050"/>
              </a:solidFill>
            </a:endParaRPr>
          </a:p>
        </p:txBody>
      </p:sp>
      <p:grpSp>
        <p:nvGrpSpPr>
          <p:cNvPr id="150532" name="Group 150531"/>
          <p:cNvGrpSpPr/>
          <p:nvPr/>
        </p:nvGrpSpPr>
        <p:grpSpPr>
          <a:xfrm>
            <a:off x="6431605" y="1021319"/>
            <a:ext cx="2251934" cy="2062776"/>
            <a:chOff x="1447800" y="2719057"/>
            <a:chExt cx="3365341" cy="2828659"/>
          </a:xfrm>
        </p:grpSpPr>
        <p:cxnSp>
          <p:nvCxnSpPr>
            <p:cNvPr id="21" name="Straight Connector 20"/>
            <p:cNvCxnSpPr>
              <a:endCxn id="27" idx="7"/>
            </p:cNvCxnSpPr>
            <p:nvPr/>
          </p:nvCxnSpPr>
          <p:spPr bwMode="auto">
            <a:xfrm flipV="1">
              <a:off x="3573144" y="2979561"/>
              <a:ext cx="907395" cy="48754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grpSp>
          <p:nvGrpSpPr>
            <p:cNvPr id="23" name="Group 22"/>
            <p:cNvGrpSpPr/>
            <p:nvPr/>
          </p:nvGrpSpPr>
          <p:grpSpPr>
            <a:xfrm>
              <a:off x="1447800" y="2719057"/>
              <a:ext cx="3365341" cy="2828659"/>
              <a:chOff x="2431343" y="2590800"/>
              <a:chExt cx="3365341" cy="2828659"/>
            </a:xfrm>
          </p:grpSpPr>
          <p:pic>
            <p:nvPicPr>
              <p:cNvPr id="150530" name="Picture 2" descr="http://upload.wikimedia.org/wikipedia/commons/thumb/e/e7/Necker_cube.svg/400px-Necker_cube.svg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0" y="2667000"/>
                <a:ext cx="2898648" cy="2608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" name="Straight Connector 3"/>
              <p:cNvCxnSpPr/>
              <p:nvPr/>
            </p:nvCxnSpPr>
            <p:spPr bwMode="auto">
              <a:xfrm flipV="1">
                <a:off x="2819400" y="2895600"/>
                <a:ext cx="2590800" cy="2133600"/>
              </a:xfrm>
              <a:prstGeom prst="line">
                <a:avLst/>
              </a:prstGeom>
              <a:ln>
                <a:solidFill>
                  <a:srgbClr val="002060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 bwMode="auto">
              <a:xfrm>
                <a:off x="2819400" y="5029200"/>
                <a:ext cx="1752600" cy="0"/>
              </a:xfrm>
              <a:prstGeom prst="line">
                <a:avLst/>
              </a:prstGeom>
              <a:solidFill>
                <a:schemeClr val="accent1"/>
              </a:solidFill>
              <a:ln w="508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 flipV="1">
                <a:off x="4556687" y="3276600"/>
                <a:ext cx="0" cy="1752600"/>
              </a:xfrm>
              <a:prstGeom prst="line">
                <a:avLst/>
              </a:prstGeom>
              <a:solidFill>
                <a:schemeClr val="accent1"/>
              </a:solidFill>
              <a:ln w="508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sp>
            <p:nvSpPr>
              <p:cNvPr id="24" name="TextBox 23"/>
              <p:cNvSpPr txBox="1"/>
              <p:nvPr/>
            </p:nvSpPr>
            <p:spPr>
              <a:xfrm>
                <a:off x="2431343" y="5019349"/>
                <a:ext cx="3706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A</a:t>
                </a:r>
                <a:endParaRPr lang="en-US" sz="2000" dirty="0"/>
              </a:p>
            </p:txBody>
          </p:sp>
          <p:sp>
            <p:nvSpPr>
              <p:cNvPr id="25" name="Flowchart: Connector 24"/>
              <p:cNvSpPr/>
              <p:nvPr/>
            </p:nvSpPr>
            <p:spPr bwMode="auto">
              <a:xfrm>
                <a:off x="2743200" y="4953000"/>
                <a:ext cx="152400" cy="152400"/>
              </a:xfrm>
              <a:prstGeom prst="flowChartConnector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440496" y="2590800"/>
                <a:ext cx="3561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B</a:t>
                </a:r>
              </a:p>
            </p:txBody>
          </p:sp>
          <p:sp>
            <p:nvSpPr>
              <p:cNvPr id="27" name="Flowchart: Connector 26"/>
              <p:cNvSpPr/>
              <p:nvPr/>
            </p:nvSpPr>
            <p:spPr bwMode="auto">
              <a:xfrm>
                <a:off x="5334000" y="2828986"/>
                <a:ext cx="152400" cy="152400"/>
              </a:xfrm>
              <a:prstGeom prst="flowChartConnector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</p:grpSp>
      </p:grpSp>
      <p:grpSp>
        <p:nvGrpSpPr>
          <p:cNvPr id="150547" name="Group 150546"/>
          <p:cNvGrpSpPr/>
          <p:nvPr/>
        </p:nvGrpSpPr>
        <p:grpSpPr>
          <a:xfrm>
            <a:off x="1433954" y="4174033"/>
            <a:ext cx="4157718" cy="578407"/>
            <a:chOff x="1211756" y="4453984"/>
            <a:chExt cx="4820926" cy="664728"/>
          </a:xfrm>
        </p:grpSpPr>
        <p:cxnSp>
          <p:nvCxnSpPr>
            <p:cNvPr id="150534" name="Straight Arrow Connector 150533"/>
            <p:cNvCxnSpPr/>
            <p:nvPr/>
          </p:nvCxnSpPr>
          <p:spPr bwMode="auto">
            <a:xfrm>
              <a:off x="1480781" y="5029200"/>
              <a:ext cx="1719619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6" name="Straight Arrow Connector 45"/>
            <p:cNvCxnSpPr/>
            <p:nvPr/>
          </p:nvCxnSpPr>
          <p:spPr bwMode="auto">
            <a:xfrm flipV="1">
              <a:off x="4620658" y="5002576"/>
              <a:ext cx="1143000" cy="1652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0543" name="Straight Arrow Connector 150542"/>
            <p:cNvCxnSpPr/>
            <p:nvPr/>
          </p:nvCxnSpPr>
          <p:spPr bwMode="auto">
            <a:xfrm>
              <a:off x="3352800" y="5019101"/>
              <a:ext cx="109801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150545" name="Flowchart: Connector 150544"/>
            <p:cNvSpPr/>
            <p:nvPr/>
          </p:nvSpPr>
          <p:spPr bwMode="auto">
            <a:xfrm>
              <a:off x="1332582" y="4939688"/>
              <a:ext cx="148199" cy="179024"/>
            </a:xfrm>
            <a:prstGeom prst="flowChartConnector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52" name="Flowchart: Connector 51"/>
            <p:cNvSpPr/>
            <p:nvPr/>
          </p:nvSpPr>
          <p:spPr bwMode="auto">
            <a:xfrm>
              <a:off x="4038600" y="4939688"/>
              <a:ext cx="148199" cy="179024"/>
            </a:xfrm>
            <a:prstGeom prst="flowChartConnector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53" name="Flowchart: Connector 52"/>
            <p:cNvSpPr/>
            <p:nvPr/>
          </p:nvSpPr>
          <p:spPr bwMode="auto">
            <a:xfrm>
              <a:off x="3661801" y="4939688"/>
              <a:ext cx="148199" cy="179024"/>
            </a:xfrm>
            <a:prstGeom prst="flowChartConnector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54" name="Flowchart: Connector 53"/>
            <p:cNvSpPr/>
            <p:nvPr/>
          </p:nvSpPr>
          <p:spPr bwMode="auto">
            <a:xfrm>
              <a:off x="5763658" y="4921326"/>
              <a:ext cx="148199" cy="179024"/>
            </a:xfrm>
            <a:prstGeom prst="flowChartConnector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150546" name="TextBox 150545"/>
            <p:cNvSpPr txBox="1"/>
            <p:nvPr/>
          </p:nvSpPr>
          <p:spPr>
            <a:xfrm>
              <a:off x="1211756" y="4540305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</a:t>
              </a:r>
              <a:r>
                <a:rPr lang="en-US" baseline="30000" dirty="0" smtClean="0"/>
                <a:t>-</a:t>
              </a:r>
              <a:endParaRPr lang="en-US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91831" y="4453984"/>
              <a:ext cx="4363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</a:t>
              </a:r>
              <a:r>
                <a:rPr lang="en-US" baseline="30000" dirty="0" smtClean="0"/>
                <a:t>+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952632" y="4453985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</a:t>
              </a:r>
              <a:r>
                <a:rPr lang="en-US" baseline="30000" dirty="0" smtClean="0"/>
                <a:t>-</a:t>
              </a:r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42832" y="4496697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</a:t>
              </a:r>
              <a:r>
                <a:rPr lang="en-US" baseline="30000" dirty="0" smtClean="0"/>
                <a:t>-</a:t>
              </a:r>
              <a:endParaRPr lang="en-US" dirty="0"/>
            </a:p>
          </p:txBody>
        </p:sp>
      </p:grpSp>
      <p:sp>
        <p:nvSpPr>
          <p:cNvPr id="60" name="Rounded Rectangle 59"/>
          <p:cNvSpPr/>
          <p:nvPr/>
        </p:nvSpPr>
        <p:spPr bwMode="auto">
          <a:xfrm>
            <a:off x="226971" y="5715000"/>
            <a:ext cx="8724508" cy="609600"/>
          </a:xfrm>
          <a:prstGeom prst="roundRect">
            <a:avLst/>
          </a:prstGeom>
          <a:solidFill>
            <a:srgbClr val="5FEFC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dirty="0" err="1" smtClean="0">
                <a:solidFill>
                  <a:srgbClr val="C00000"/>
                </a:solidFill>
              </a:rPr>
              <a:t>Diskretne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strukture</a:t>
            </a:r>
            <a:r>
              <a:rPr lang="en-US" dirty="0" smtClean="0">
                <a:solidFill>
                  <a:srgbClr val="C00000"/>
                </a:solidFill>
              </a:rPr>
              <a:t> ne </a:t>
            </a:r>
            <a:r>
              <a:rPr lang="en-US" dirty="0" err="1" smtClean="0">
                <a:solidFill>
                  <a:srgbClr val="C00000"/>
                </a:solidFill>
              </a:rPr>
              <a:t>moraju</a:t>
            </a:r>
            <a:r>
              <a:rPr lang="en-US" dirty="0" smtClean="0">
                <a:solidFill>
                  <a:srgbClr val="C00000"/>
                </a:solidFill>
              </a:rPr>
              <a:t> da </a:t>
            </a:r>
            <a:r>
              <a:rPr lang="en-US" dirty="0" err="1" smtClean="0">
                <a:solidFill>
                  <a:srgbClr val="C00000"/>
                </a:solidFill>
              </a:rPr>
              <a:t>menjanju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efektivnu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brzinu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svetlosti</a:t>
            </a:r>
            <a:endParaRPr lang="en-US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8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 bwMode="auto">
          <a:xfrm>
            <a:off x="531564" y="1371600"/>
            <a:ext cx="6859836" cy="533400"/>
          </a:xfrm>
          <a:prstGeom prst="roundRect">
            <a:avLst/>
          </a:prstGeom>
          <a:solidFill>
            <a:srgbClr val="5FEFC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b="1" dirty="0" smtClean="0"/>
              <a:t>Limit 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(E</a:t>
            </a:r>
            <a:r>
              <a:rPr lang="en-US" b="1" baseline="-25000" dirty="0">
                <a:solidFill>
                  <a:srgbClr val="FF0000"/>
                </a:solidFill>
              </a:rPr>
              <a:t>* </a:t>
            </a:r>
            <a:r>
              <a:rPr lang="en-US" b="1" dirty="0">
                <a:solidFill>
                  <a:srgbClr val="FF0000"/>
                </a:solidFill>
              </a:rPr>
              <a:t> ≥ </a:t>
            </a:r>
            <a:r>
              <a:rPr lang="en-US" b="1" dirty="0" err="1" smtClean="0">
                <a:solidFill>
                  <a:srgbClr val="FF0000"/>
                </a:solidFill>
              </a:rPr>
              <a:t>M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Pl</a:t>
            </a:r>
            <a:r>
              <a:rPr lang="en-US" b="1" baseline="-25000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) </a:t>
            </a:r>
            <a:r>
              <a:rPr lang="en-US" b="1" dirty="0" err="1" smtClean="0"/>
              <a:t>verovatno</a:t>
            </a:r>
            <a:r>
              <a:rPr lang="en-US" b="1" dirty="0" smtClean="0"/>
              <a:t> </a:t>
            </a:r>
            <a:r>
              <a:rPr lang="en-US" b="1" dirty="0" err="1" smtClean="0"/>
              <a:t>nema</a:t>
            </a:r>
            <a:r>
              <a:rPr lang="en-US" b="1" dirty="0" smtClean="0"/>
              <a:t> </a:t>
            </a:r>
            <a:r>
              <a:rPr lang="en-US" b="1" dirty="0" err="1" smtClean="0"/>
              <a:t>fizickog</a:t>
            </a:r>
            <a:r>
              <a:rPr lang="en-US" b="1" dirty="0" smtClean="0"/>
              <a:t> </a:t>
            </a:r>
            <a:r>
              <a:rPr lang="en-US" b="1" dirty="0" err="1" smtClean="0"/>
              <a:t>smisla</a:t>
            </a:r>
            <a:endParaRPr kumimoji="0" lang="en-US" b="1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295400" y="304347"/>
            <a:ext cx="6248400" cy="8382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Narusenje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Lorentz-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ove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simetrije</a:t>
            </a:r>
            <a:endParaRPr lang="en-US" sz="28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3464" y="3200400"/>
            <a:ext cx="6019800" cy="46166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M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Pl</a:t>
            </a:r>
            <a:r>
              <a:rPr lang="en-US" b="1" baseline="-25000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>
                <a:solidFill>
                  <a:srgbClr val="FF0000"/>
                </a:solidFill>
              </a:rPr>
              <a:t>= 10</a:t>
            </a:r>
            <a:r>
              <a:rPr lang="en-US" b="1" baseline="30000" dirty="0" smtClean="0">
                <a:solidFill>
                  <a:srgbClr val="FF0000"/>
                </a:solidFill>
              </a:rPr>
              <a:t>19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GeV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nema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znacaja</a:t>
            </a:r>
            <a:r>
              <a:rPr lang="en-US" dirty="0" smtClean="0">
                <a:solidFill>
                  <a:srgbClr val="00B050"/>
                </a:solidFill>
              </a:rPr>
              <a:t> u 2d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360114" y="2095501"/>
            <a:ext cx="7202736" cy="990600"/>
          </a:xfrm>
          <a:prstGeom prst="roundRect">
            <a:avLst/>
          </a:prstGeom>
          <a:solidFill>
            <a:srgbClr val="5FEFC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dirty="0" err="1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Mi</a:t>
            </a:r>
            <a:r>
              <a:rPr lang="en-US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jednostavno</a:t>
            </a:r>
            <a:r>
              <a:rPr lang="en-US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ne </a:t>
            </a:r>
            <a:r>
              <a:rPr lang="en-US" dirty="0" err="1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razumemo</a:t>
            </a:r>
            <a:r>
              <a:rPr lang="en-US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kako</a:t>
            </a:r>
            <a:r>
              <a:rPr lang="en-US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cestice</a:t>
            </a:r>
            <a:r>
              <a:rPr lang="en-US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interaguju</a:t>
            </a:r>
            <a:r>
              <a:rPr lang="en-US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sa</a:t>
            </a:r>
            <a:r>
              <a:rPr lang="en-US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strukturom</a:t>
            </a:r>
            <a:r>
              <a:rPr lang="en-US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prostor</a:t>
            </a:r>
            <a:r>
              <a:rPr lang="en-US" dirty="0" err="1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-</a:t>
            </a:r>
            <a:r>
              <a:rPr lang="en-US" dirty="0" err="1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vremena</a:t>
            </a:r>
            <a:r>
              <a:rPr lang="en-US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na</a:t>
            </a:r>
            <a:r>
              <a:rPr lang="en-US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fund</a:t>
            </a:r>
            <a:r>
              <a:rPr kumimoji="0" lang="en-US" b="0" i="0" u="none" strike="noStrike" cap="none" normalizeH="0" dirty="0" err="1" smtClean="0">
                <a:ln>
                  <a:noFill/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amentalnom</a:t>
            </a:r>
            <a:r>
              <a:rPr kumimoji="0" lang="en-US" b="0" i="0" u="none" strike="noStrike" cap="none" normalizeH="0" dirty="0" smtClean="0">
                <a:ln>
                  <a:noFill/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kumimoji="0" lang="en-US" b="0" i="0" u="none" strike="noStrike" cap="none" normalizeH="0" dirty="0" err="1" smtClean="0">
                <a:ln>
                  <a:noFill/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nivou</a:t>
            </a:r>
            <a:endParaRPr kumimoji="0" lang="en-US" b="0" i="0" u="none" strike="noStrike" cap="none" normalizeH="0" baseline="0" dirty="0">
              <a:ln>
                <a:noFill/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7910966"/>
              </p:ext>
            </p:extLst>
          </p:nvPr>
        </p:nvGraphicFramePr>
        <p:xfrm>
          <a:off x="553335" y="4038600"/>
          <a:ext cx="1892300" cy="84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149" name="Equation" r:id="rId3" imgW="990360" imgH="444240" progId="Equation.3">
                  <p:embed/>
                </p:oleObj>
              </mc:Choice>
              <mc:Fallback>
                <p:oleObj name="Equation" r:id="rId3" imgW="990360" imgH="4442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335" y="4038600"/>
                        <a:ext cx="1892300" cy="846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6047516"/>
              </p:ext>
            </p:extLst>
          </p:nvPr>
        </p:nvGraphicFramePr>
        <p:xfrm>
          <a:off x="3352800" y="4114800"/>
          <a:ext cx="1771650" cy="834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150" name="Equation" r:id="rId5" imgW="888840" imgH="419040" progId="Equation.3">
                  <p:embed/>
                </p:oleObj>
              </mc:Choice>
              <mc:Fallback>
                <p:oleObj name="Equation" r:id="rId5" imgW="888840" imgH="41904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114800"/>
                        <a:ext cx="1771650" cy="8349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360115" y="5486400"/>
            <a:ext cx="8555286" cy="83099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00B050"/>
                </a:solidFill>
              </a:rPr>
              <a:t>Nema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ħ</a:t>
            </a:r>
            <a:r>
              <a:rPr lang="en-US" b="1" dirty="0" smtClean="0">
                <a:solidFill>
                  <a:srgbClr val="00B050"/>
                </a:solidFill>
              </a:rPr>
              <a:t> u </a:t>
            </a:r>
            <a:r>
              <a:rPr lang="en-US" b="1" dirty="0" err="1" smtClean="0">
                <a:solidFill>
                  <a:srgbClr val="00B050"/>
                </a:solidFill>
              </a:rPr>
              <a:t>izrazu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za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Pl</a:t>
            </a:r>
            <a:r>
              <a:rPr lang="en-US" b="1" baseline="-25000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>
                <a:solidFill>
                  <a:srgbClr val="00B050"/>
                </a:solidFill>
              </a:rPr>
              <a:t>in 2d</a:t>
            </a:r>
            <a:r>
              <a:rPr lang="en-US" b="1" baseline="-25000" dirty="0" smtClean="0">
                <a:solidFill>
                  <a:srgbClr val="00B050"/>
                </a:solidFill>
              </a:rPr>
              <a:t> 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</a:p>
          <a:p>
            <a:r>
              <a:rPr lang="en-US" b="1" dirty="0" err="1" smtClean="0"/>
              <a:t>Nema</a:t>
            </a:r>
            <a:r>
              <a:rPr lang="en-US" b="1" dirty="0" smtClean="0"/>
              <a:t> </a:t>
            </a:r>
            <a:r>
              <a:rPr lang="en-US" b="1" dirty="0" err="1" smtClean="0"/>
              <a:t>kvantne</a:t>
            </a:r>
            <a:r>
              <a:rPr lang="en-US" b="1" dirty="0" smtClean="0"/>
              <a:t> </a:t>
            </a:r>
            <a:r>
              <a:rPr lang="en-US" b="1" dirty="0" err="1" smtClean="0"/>
              <a:t>gravitacije</a:t>
            </a:r>
            <a:r>
              <a:rPr lang="en-US" b="1" dirty="0" smtClean="0"/>
              <a:t> u 2d? </a:t>
            </a:r>
            <a:r>
              <a:rPr lang="en-US" b="1" dirty="0" err="1" smtClean="0"/>
              <a:t>Klasicna</a:t>
            </a:r>
            <a:r>
              <a:rPr lang="en-US" b="1" dirty="0" smtClean="0"/>
              <a:t> </a:t>
            </a:r>
            <a:r>
              <a:rPr lang="en-US" b="1" dirty="0" err="1" smtClean="0"/>
              <a:t>gravitacija</a:t>
            </a:r>
            <a:r>
              <a:rPr lang="en-US" b="1" dirty="0" smtClean="0"/>
              <a:t> </a:t>
            </a:r>
            <a:r>
              <a:rPr lang="en-US" b="1" dirty="0" err="1" smtClean="0"/>
              <a:t>dovoljna</a:t>
            </a:r>
            <a:r>
              <a:rPr lang="en-US" b="1" dirty="0" smtClean="0"/>
              <a:t>? </a:t>
            </a:r>
            <a:r>
              <a:rPr lang="en-US" b="1" baseline="-25000" dirty="0" smtClean="0"/>
              <a:t>     </a:t>
            </a:r>
            <a:endParaRPr lang="en-US" b="1" dirty="0"/>
          </a:p>
        </p:txBody>
      </p:sp>
      <p:pic>
        <p:nvPicPr>
          <p:cNvPr id="165910" name="Picture 22" descr="http://upload.wikimedia.org/wikipedia/commons/thumb/0/0e/NewtonsLawOfUniversalGravitation.svg/300px-NewtonsLawOfUniversalGravitation.svg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62065"/>
            <a:ext cx="2359559" cy="165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74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36123" y="4628027"/>
            <a:ext cx="3490695" cy="2096258"/>
            <a:chOff x="1157505" y="4267200"/>
            <a:chExt cx="4180114" cy="2635581"/>
          </a:xfrm>
        </p:grpSpPr>
        <p:sp>
          <p:nvSpPr>
            <p:cNvPr id="9" name="Parallelogram 8"/>
            <p:cNvSpPr/>
            <p:nvPr/>
          </p:nvSpPr>
          <p:spPr bwMode="auto">
            <a:xfrm rot="2432494">
              <a:off x="1157505" y="4845381"/>
              <a:ext cx="4180114" cy="2057400"/>
            </a:xfrm>
            <a:prstGeom prst="parallelogram">
              <a:avLst>
                <a:gd name="adj" fmla="val 117593"/>
              </a:avLst>
            </a:prstGeom>
            <a:noFill/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743200" y="4267200"/>
              <a:ext cx="381000" cy="1219198"/>
              <a:chOff x="3088688" y="76201"/>
              <a:chExt cx="381000" cy="1219198"/>
            </a:xfr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grpSpPr>
          <p:sp>
            <p:nvSpPr>
              <p:cNvPr id="17" name="Freeform 16"/>
              <p:cNvSpPr/>
              <p:nvPr/>
            </p:nvSpPr>
            <p:spPr>
              <a:xfrm flipH="1">
                <a:off x="3088688" y="310724"/>
                <a:ext cx="152400" cy="984675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3241088" y="76201"/>
                <a:ext cx="228600" cy="1219198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2895600" y="4419600"/>
              <a:ext cx="381000" cy="1219198"/>
              <a:chOff x="3088688" y="76201"/>
              <a:chExt cx="381000" cy="1219198"/>
            </a:xfr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grpSpPr>
          <p:sp>
            <p:nvSpPr>
              <p:cNvPr id="23" name="Freeform 22"/>
              <p:cNvSpPr/>
              <p:nvPr/>
            </p:nvSpPr>
            <p:spPr>
              <a:xfrm flipH="1">
                <a:off x="3088688" y="310724"/>
                <a:ext cx="152400" cy="984675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3241088" y="76201"/>
                <a:ext cx="228600" cy="1219198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3048000" y="4572000"/>
              <a:ext cx="381000" cy="1219198"/>
              <a:chOff x="3088688" y="76201"/>
              <a:chExt cx="381000" cy="1219198"/>
            </a:xfr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grpSpPr>
          <p:sp>
            <p:nvSpPr>
              <p:cNvPr id="26" name="Freeform 25"/>
              <p:cNvSpPr/>
              <p:nvPr/>
            </p:nvSpPr>
            <p:spPr>
              <a:xfrm flipH="1">
                <a:off x="3088688" y="310724"/>
                <a:ext cx="152400" cy="984675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3241088" y="76201"/>
                <a:ext cx="228600" cy="1219198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200400" y="4724400"/>
              <a:ext cx="381000" cy="1219198"/>
              <a:chOff x="3088688" y="76201"/>
              <a:chExt cx="381000" cy="1219198"/>
            </a:xfr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grpSpPr>
          <p:sp>
            <p:nvSpPr>
              <p:cNvPr id="29" name="Freeform 28"/>
              <p:cNvSpPr/>
              <p:nvPr/>
            </p:nvSpPr>
            <p:spPr>
              <a:xfrm flipH="1">
                <a:off x="3088688" y="310724"/>
                <a:ext cx="152400" cy="984675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3241088" y="76201"/>
                <a:ext cx="228600" cy="1219198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3352800" y="4876800"/>
              <a:ext cx="381000" cy="1219198"/>
              <a:chOff x="3088688" y="76201"/>
              <a:chExt cx="381000" cy="1219198"/>
            </a:xfr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grpSpPr>
          <p:sp>
            <p:nvSpPr>
              <p:cNvPr id="32" name="Freeform 31"/>
              <p:cNvSpPr/>
              <p:nvPr/>
            </p:nvSpPr>
            <p:spPr>
              <a:xfrm flipH="1">
                <a:off x="3088688" y="310724"/>
                <a:ext cx="152400" cy="984675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3241088" y="76201"/>
                <a:ext cx="228600" cy="1219198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3505200" y="5029200"/>
              <a:ext cx="381000" cy="1219198"/>
              <a:chOff x="3088688" y="76201"/>
              <a:chExt cx="381000" cy="1219198"/>
            </a:xfr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grpSpPr>
          <p:sp>
            <p:nvSpPr>
              <p:cNvPr id="35" name="Freeform 34"/>
              <p:cNvSpPr/>
              <p:nvPr/>
            </p:nvSpPr>
            <p:spPr>
              <a:xfrm flipH="1">
                <a:off x="3088688" y="310724"/>
                <a:ext cx="152400" cy="984675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  <p:sp>
            <p:nvSpPr>
              <p:cNvPr id="36" name="Freeform 35"/>
              <p:cNvSpPr/>
              <p:nvPr/>
            </p:nvSpPr>
            <p:spPr>
              <a:xfrm>
                <a:off x="3241088" y="76201"/>
                <a:ext cx="228600" cy="1219198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3657600" y="5181600"/>
              <a:ext cx="381000" cy="1219198"/>
              <a:chOff x="3088688" y="76201"/>
              <a:chExt cx="381000" cy="1219198"/>
            </a:xfr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grpSpPr>
          <p:sp>
            <p:nvSpPr>
              <p:cNvPr id="38" name="Freeform 37"/>
              <p:cNvSpPr/>
              <p:nvPr/>
            </p:nvSpPr>
            <p:spPr>
              <a:xfrm flipH="1">
                <a:off x="3088688" y="310724"/>
                <a:ext cx="152400" cy="984675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  <p:sp>
            <p:nvSpPr>
              <p:cNvPr id="39" name="Freeform 38"/>
              <p:cNvSpPr/>
              <p:nvPr/>
            </p:nvSpPr>
            <p:spPr>
              <a:xfrm>
                <a:off x="3241088" y="76201"/>
                <a:ext cx="228600" cy="1219198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3771900" y="4267200"/>
              <a:ext cx="381000" cy="1219198"/>
              <a:chOff x="3088688" y="76201"/>
              <a:chExt cx="381000" cy="1219198"/>
            </a:xfr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grpSpPr>
          <p:sp>
            <p:nvSpPr>
              <p:cNvPr id="41" name="Freeform 40"/>
              <p:cNvSpPr/>
              <p:nvPr/>
            </p:nvSpPr>
            <p:spPr>
              <a:xfrm flipH="1">
                <a:off x="3088688" y="310724"/>
                <a:ext cx="152400" cy="984675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  <p:sp>
            <p:nvSpPr>
              <p:cNvPr id="42" name="Freeform 41"/>
              <p:cNvSpPr/>
              <p:nvPr/>
            </p:nvSpPr>
            <p:spPr>
              <a:xfrm>
                <a:off x="3241088" y="76201"/>
                <a:ext cx="228600" cy="1219198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3924300" y="4419600"/>
              <a:ext cx="381000" cy="1219198"/>
              <a:chOff x="3088688" y="76201"/>
              <a:chExt cx="381000" cy="1219198"/>
            </a:xfr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grpSpPr>
          <p:sp>
            <p:nvSpPr>
              <p:cNvPr id="44" name="Freeform 43"/>
              <p:cNvSpPr/>
              <p:nvPr/>
            </p:nvSpPr>
            <p:spPr>
              <a:xfrm flipH="1">
                <a:off x="3088688" y="310724"/>
                <a:ext cx="152400" cy="984675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3241088" y="76201"/>
                <a:ext cx="228600" cy="1219198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4076700" y="4572000"/>
              <a:ext cx="381000" cy="1219198"/>
              <a:chOff x="3088688" y="76201"/>
              <a:chExt cx="381000" cy="1219198"/>
            </a:xfr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grpSpPr>
          <p:sp>
            <p:nvSpPr>
              <p:cNvPr id="47" name="Freeform 46"/>
              <p:cNvSpPr/>
              <p:nvPr/>
            </p:nvSpPr>
            <p:spPr>
              <a:xfrm flipH="1">
                <a:off x="3088688" y="310724"/>
                <a:ext cx="152400" cy="984675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3241088" y="76201"/>
                <a:ext cx="228600" cy="1219198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4229100" y="4724400"/>
              <a:ext cx="381000" cy="1219198"/>
              <a:chOff x="3088688" y="76201"/>
              <a:chExt cx="381000" cy="1219198"/>
            </a:xfr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grpSpPr>
          <p:sp>
            <p:nvSpPr>
              <p:cNvPr id="50" name="Freeform 49"/>
              <p:cNvSpPr/>
              <p:nvPr/>
            </p:nvSpPr>
            <p:spPr>
              <a:xfrm flipH="1">
                <a:off x="3088688" y="310724"/>
                <a:ext cx="152400" cy="984675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3241088" y="76201"/>
                <a:ext cx="228600" cy="1219198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4381500" y="4876800"/>
              <a:ext cx="381000" cy="1219198"/>
              <a:chOff x="3088688" y="76201"/>
              <a:chExt cx="381000" cy="1219198"/>
            </a:xfr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grpSpPr>
          <p:sp>
            <p:nvSpPr>
              <p:cNvPr id="53" name="Freeform 52"/>
              <p:cNvSpPr/>
              <p:nvPr/>
            </p:nvSpPr>
            <p:spPr>
              <a:xfrm flipH="1">
                <a:off x="3088688" y="310724"/>
                <a:ext cx="152400" cy="984675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3241088" y="76201"/>
                <a:ext cx="228600" cy="1219198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4533900" y="5029200"/>
              <a:ext cx="381000" cy="1219198"/>
              <a:chOff x="3088688" y="76201"/>
              <a:chExt cx="381000" cy="1219198"/>
            </a:xfr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grpSpPr>
          <p:sp>
            <p:nvSpPr>
              <p:cNvPr id="56" name="Freeform 55"/>
              <p:cNvSpPr/>
              <p:nvPr/>
            </p:nvSpPr>
            <p:spPr>
              <a:xfrm flipH="1">
                <a:off x="3088688" y="310724"/>
                <a:ext cx="152400" cy="984675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  <p:sp>
            <p:nvSpPr>
              <p:cNvPr id="57" name="Freeform 56"/>
              <p:cNvSpPr/>
              <p:nvPr/>
            </p:nvSpPr>
            <p:spPr>
              <a:xfrm>
                <a:off x="3241088" y="76201"/>
                <a:ext cx="228600" cy="1219198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4686300" y="5181600"/>
              <a:ext cx="381000" cy="1219198"/>
              <a:chOff x="3088688" y="76201"/>
              <a:chExt cx="381000" cy="1219198"/>
            </a:xfr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grpSpPr>
          <p:sp>
            <p:nvSpPr>
              <p:cNvPr id="59" name="Freeform 58"/>
              <p:cNvSpPr/>
              <p:nvPr/>
            </p:nvSpPr>
            <p:spPr>
              <a:xfrm flipH="1">
                <a:off x="3088688" y="310724"/>
                <a:ext cx="152400" cy="984675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3241088" y="76201"/>
                <a:ext cx="228600" cy="1219198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1828800" y="4319149"/>
              <a:ext cx="381000" cy="1219198"/>
              <a:chOff x="3088688" y="76201"/>
              <a:chExt cx="381000" cy="1219198"/>
            </a:xfr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grpSpPr>
          <p:sp>
            <p:nvSpPr>
              <p:cNvPr id="62" name="Freeform 61"/>
              <p:cNvSpPr/>
              <p:nvPr/>
            </p:nvSpPr>
            <p:spPr>
              <a:xfrm flipH="1">
                <a:off x="3088688" y="310724"/>
                <a:ext cx="152400" cy="984675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3241088" y="76201"/>
                <a:ext cx="228600" cy="1219198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1981200" y="4471549"/>
              <a:ext cx="381000" cy="1219198"/>
              <a:chOff x="3088688" y="76201"/>
              <a:chExt cx="381000" cy="1219198"/>
            </a:xfr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grpSpPr>
          <p:sp>
            <p:nvSpPr>
              <p:cNvPr id="65" name="Freeform 64"/>
              <p:cNvSpPr/>
              <p:nvPr/>
            </p:nvSpPr>
            <p:spPr>
              <a:xfrm flipH="1">
                <a:off x="3088688" y="310724"/>
                <a:ext cx="152400" cy="984675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3241088" y="76201"/>
                <a:ext cx="228600" cy="1219198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2133600" y="4623949"/>
              <a:ext cx="381000" cy="1219198"/>
              <a:chOff x="3088688" y="76201"/>
              <a:chExt cx="381000" cy="1219198"/>
            </a:xfr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grpSpPr>
          <p:sp>
            <p:nvSpPr>
              <p:cNvPr id="68" name="Freeform 67"/>
              <p:cNvSpPr/>
              <p:nvPr/>
            </p:nvSpPr>
            <p:spPr>
              <a:xfrm flipH="1">
                <a:off x="3088688" y="310724"/>
                <a:ext cx="152400" cy="984675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3241088" y="76201"/>
                <a:ext cx="228600" cy="1219198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2286000" y="4776349"/>
              <a:ext cx="381000" cy="1219198"/>
              <a:chOff x="3088688" y="76201"/>
              <a:chExt cx="381000" cy="1219198"/>
            </a:xfr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grpSpPr>
          <p:sp>
            <p:nvSpPr>
              <p:cNvPr id="71" name="Freeform 70"/>
              <p:cNvSpPr/>
              <p:nvPr/>
            </p:nvSpPr>
            <p:spPr>
              <a:xfrm flipH="1">
                <a:off x="3088688" y="310724"/>
                <a:ext cx="152400" cy="984675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3241088" y="76201"/>
                <a:ext cx="228600" cy="1219198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2438400" y="4928749"/>
              <a:ext cx="381000" cy="1219198"/>
              <a:chOff x="3088688" y="76201"/>
              <a:chExt cx="381000" cy="1219198"/>
            </a:xfr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grpSpPr>
          <p:sp>
            <p:nvSpPr>
              <p:cNvPr id="74" name="Freeform 73"/>
              <p:cNvSpPr/>
              <p:nvPr/>
            </p:nvSpPr>
            <p:spPr>
              <a:xfrm flipH="1">
                <a:off x="3088688" y="310724"/>
                <a:ext cx="152400" cy="984675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3241088" y="76201"/>
                <a:ext cx="228600" cy="1219198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2590800" y="5081149"/>
              <a:ext cx="381000" cy="1219198"/>
              <a:chOff x="3088688" y="76201"/>
              <a:chExt cx="381000" cy="1219198"/>
            </a:xfr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grpSpPr>
          <p:sp>
            <p:nvSpPr>
              <p:cNvPr id="77" name="Freeform 76"/>
              <p:cNvSpPr/>
              <p:nvPr/>
            </p:nvSpPr>
            <p:spPr>
              <a:xfrm flipH="1">
                <a:off x="3088688" y="310724"/>
                <a:ext cx="152400" cy="984675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  <p:sp>
            <p:nvSpPr>
              <p:cNvPr id="78" name="Freeform 77"/>
              <p:cNvSpPr/>
              <p:nvPr/>
            </p:nvSpPr>
            <p:spPr>
              <a:xfrm>
                <a:off x="3241088" y="76201"/>
                <a:ext cx="228600" cy="1219198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2743200" y="5233549"/>
              <a:ext cx="381000" cy="1219198"/>
              <a:chOff x="3088688" y="76201"/>
              <a:chExt cx="381000" cy="1219198"/>
            </a:xfr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grpSpPr>
          <p:sp>
            <p:nvSpPr>
              <p:cNvPr id="80" name="Freeform 79"/>
              <p:cNvSpPr/>
              <p:nvPr/>
            </p:nvSpPr>
            <p:spPr>
              <a:xfrm flipH="1">
                <a:off x="3088688" y="310724"/>
                <a:ext cx="152400" cy="984675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  <p:sp>
            <p:nvSpPr>
              <p:cNvPr id="81" name="Freeform 80"/>
              <p:cNvSpPr/>
              <p:nvPr/>
            </p:nvSpPr>
            <p:spPr>
              <a:xfrm>
                <a:off x="3241088" y="76201"/>
                <a:ext cx="228600" cy="1219198"/>
              </a:xfrm>
              <a:custGeom>
                <a:avLst/>
                <a:gdLst>
                  <a:gd name="connsiteX0" fmla="*/ 50707 w 747393"/>
                  <a:gd name="connsiteY0" fmla="*/ 0 h 849086"/>
                  <a:gd name="connsiteX1" fmla="*/ 72479 w 747393"/>
                  <a:gd name="connsiteY1" fmla="*/ 631372 h 849086"/>
                  <a:gd name="connsiteX2" fmla="*/ 747393 w 747393"/>
                  <a:gd name="connsiteY2" fmla="*/ 849086 h 849086"/>
                  <a:gd name="connsiteX3" fmla="*/ 747393 w 747393"/>
                  <a:gd name="connsiteY3" fmla="*/ 849086 h 849086"/>
                  <a:gd name="connsiteX0" fmla="*/ 17676 w 828421"/>
                  <a:gd name="connsiteY0" fmla="*/ 0 h 858578"/>
                  <a:gd name="connsiteX1" fmla="*/ 153507 w 828421"/>
                  <a:gd name="connsiteY1" fmla="*/ 640864 h 858578"/>
                  <a:gd name="connsiteX2" fmla="*/ 828421 w 828421"/>
                  <a:gd name="connsiteY2" fmla="*/ 858578 h 858578"/>
                  <a:gd name="connsiteX3" fmla="*/ 828421 w 828421"/>
                  <a:gd name="connsiteY3" fmla="*/ 858578 h 8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421" h="858578">
                    <a:moveTo>
                      <a:pt x="17676" y="0"/>
                    </a:moveTo>
                    <a:cubicBezTo>
                      <a:pt x="-29495" y="244929"/>
                      <a:pt x="18383" y="497768"/>
                      <a:pt x="153507" y="640864"/>
                    </a:cubicBezTo>
                    <a:cubicBezTo>
                      <a:pt x="288631" y="783960"/>
                      <a:pt x="828421" y="858578"/>
                      <a:pt x="828421" y="858578"/>
                    </a:cubicBezTo>
                    <a:lnTo>
                      <a:pt x="828421" y="858578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113377" y="2159324"/>
            <a:ext cx="4075624" cy="2037722"/>
            <a:chOff x="1685834" y="422436"/>
            <a:chExt cx="4635118" cy="2357108"/>
          </a:xfrm>
        </p:grpSpPr>
        <p:sp>
          <p:nvSpPr>
            <p:cNvPr id="3" name="Freeform 2"/>
            <p:cNvSpPr/>
            <p:nvPr/>
          </p:nvSpPr>
          <p:spPr>
            <a:xfrm>
              <a:off x="2373086" y="685800"/>
              <a:ext cx="68871" cy="969795"/>
            </a:xfrm>
            <a:custGeom>
              <a:avLst/>
              <a:gdLst>
                <a:gd name="connsiteX0" fmla="*/ 54428 w 68871"/>
                <a:gd name="connsiteY0" fmla="*/ 0 h 969795"/>
                <a:gd name="connsiteX1" fmla="*/ 65314 w 68871"/>
                <a:gd name="connsiteY1" fmla="*/ 968829 h 969795"/>
                <a:gd name="connsiteX2" fmla="*/ 0 w 68871"/>
                <a:gd name="connsiteY2" fmla="*/ 195943 h 969795"/>
                <a:gd name="connsiteX3" fmla="*/ 0 w 68871"/>
                <a:gd name="connsiteY3" fmla="*/ 195943 h 96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1" h="969795">
                  <a:moveTo>
                    <a:pt x="54428" y="0"/>
                  </a:moveTo>
                  <a:cubicBezTo>
                    <a:pt x="64406" y="468086"/>
                    <a:pt x="74385" y="936172"/>
                    <a:pt x="65314" y="968829"/>
                  </a:cubicBezTo>
                  <a:cubicBezTo>
                    <a:pt x="56243" y="1001486"/>
                    <a:pt x="0" y="195943"/>
                    <a:pt x="0" y="195943"/>
                  </a:cubicBezTo>
                  <a:lnTo>
                    <a:pt x="0" y="195943"/>
                  </a:lnTo>
                </a:path>
              </a:pathLst>
            </a:custGeom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2140838" y="531646"/>
              <a:ext cx="4180114" cy="2247898"/>
              <a:chOff x="1524000" y="1409702"/>
              <a:chExt cx="4180114" cy="2247898"/>
            </a:xfrm>
          </p:grpSpPr>
          <p:sp>
            <p:nvSpPr>
              <p:cNvPr id="2" name="Parallelogram 1"/>
              <p:cNvSpPr/>
              <p:nvPr/>
            </p:nvSpPr>
            <p:spPr bwMode="auto">
              <a:xfrm rot="2432494">
                <a:off x="1524000" y="1600200"/>
                <a:ext cx="4180114" cy="2057400"/>
              </a:xfrm>
              <a:prstGeom prst="parallelogram">
                <a:avLst>
                  <a:gd name="adj" fmla="val 117593"/>
                </a:avLst>
              </a:prstGeom>
              <a:no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65" charset="0"/>
                </a:endParaRP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3352800" y="1409702"/>
                <a:ext cx="381000" cy="1219198"/>
                <a:chOff x="3088688" y="76201"/>
                <a:chExt cx="381000" cy="1219198"/>
              </a:xfrm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p:grpSpPr>
            <p:sp>
              <p:nvSpPr>
                <p:cNvPr id="6" name="Freeform 5"/>
                <p:cNvSpPr/>
                <p:nvPr/>
              </p:nvSpPr>
              <p:spPr>
                <a:xfrm flipH="1">
                  <a:off x="3088688" y="310724"/>
                  <a:ext cx="152400" cy="984675"/>
                </a:xfrm>
                <a:custGeom>
                  <a:avLst/>
                  <a:gdLst>
                    <a:gd name="connsiteX0" fmla="*/ 50707 w 747393"/>
                    <a:gd name="connsiteY0" fmla="*/ 0 h 849086"/>
                    <a:gd name="connsiteX1" fmla="*/ 72479 w 747393"/>
                    <a:gd name="connsiteY1" fmla="*/ 631372 h 849086"/>
                    <a:gd name="connsiteX2" fmla="*/ 747393 w 747393"/>
                    <a:gd name="connsiteY2" fmla="*/ 849086 h 849086"/>
                    <a:gd name="connsiteX3" fmla="*/ 747393 w 747393"/>
                    <a:gd name="connsiteY3" fmla="*/ 849086 h 849086"/>
                    <a:gd name="connsiteX0" fmla="*/ 17676 w 828421"/>
                    <a:gd name="connsiteY0" fmla="*/ 0 h 858578"/>
                    <a:gd name="connsiteX1" fmla="*/ 153507 w 828421"/>
                    <a:gd name="connsiteY1" fmla="*/ 640864 h 858578"/>
                    <a:gd name="connsiteX2" fmla="*/ 828421 w 828421"/>
                    <a:gd name="connsiteY2" fmla="*/ 858578 h 858578"/>
                    <a:gd name="connsiteX3" fmla="*/ 828421 w 828421"/>
                    <a:gd name="connsiteY3" fmla="*/ 858578 h 858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8421" h="858578">
                      <a:moveTo>
                        <a:pt x="17676" y="0"/>
                      </a:moveTo>
                      <a:cubicBezTo>
                        <a:pt x="-29495" y="244929"/>
                        <a:pt x="18383" y="497768"/>
                        <a:pt x="153507" y="640864"/>
                      </a:cubicBezTo>
                      <a:cubicBezTo>
                        <a:pt x="288631" y="783960"/>
                        <a:pt x="828421" y="858578"/>
                        <a:pt x="828421" y="858578"/>
                      </a:cubicBezTo>
                      <a:lnTo>
                        <a:pt x="828421" y="858578"/>
                      </a:lnTo>
                    </a:path>
                  </a:pathLst>
                </a:custGeom>
                <a:ln w="25400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-65" charset="0"/>
                  </a:endParaRPr>
                </a:p>
              </p:txBody>
            </p:sp>
            <p:sp>
              <p:nvSpPr>
                <p:cNvPr id="7" name="Freeform 6"/>
                <p:cNvSpPr/>
                <p:nvPr/>
              </p:nvSpPr>
              <p:spPr>
                <a:xfrm>
                  <a:off x="3241088" y="76201"/>
                  <a:ext cx="228600" cy="1219198"/>
                </a:xfrm>
                <a:custGeom>
                  <a:avLst/>
                  <a:gdLst>
                    <a:gd name="connsiteX0" fmla="*/ 50707 w 747393"/>
                    <a:gd name="connsiteY0" fmla="*/ 0 h 849086"/>
                    <a:gd name="connsiteX1" fmla="*/ 72479 w 747393"/>
                    <a:gd name="connsiteY1" fmla="*/ 631372 h 849086"/>
                    <a:gd name="connsiteX2" fmla="*/ 747393 w 747393"/>
                    <a:gd name="connsiteY2" fmla="*/ 849086 h 849086"/>
                    <a:gd name="connsiteX3" fmla="*/ 747393 w 747393"/>
                    <a:gd name="connsiteY3" fmla="*/ 849086 h 849086"/>
                    <a:gd name="connsiteX0" fmla="*/ 17676 w 828421"/>
                    <a:gd name="connsiteY0" fmla="*/ 0 h 858578"/>
                    <a:gd name="connsiteX1" fmla="*/ 153507 w 828421"/>
                    <a:gd name="connsiteY1" fmla="*/ 640864 h 858578"/>
                    <a:gd name="connsiteX2" fmla="*/ 828421 w 828421"/>
                    <a:gd name="connsiteY2" fmla="*/ 858578 h 858578"/>
                    <a:gd name="connsiteX3" fmla="*/ 828421 w 828421"/>
                    <a:gd name="connsiteY3" fmla="*/ 858578 h 858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8421" h="858578">
                      <a:moveTo>
                        <a:pt x="17676" y="0"/>
                      </a:moveTo>
                      <a:cubicBezTo>
                        <a:pt x="-29495" y="244929"/>
                        <a:pt x="18383" y="497768"/>
                        <a:pt x="153507" y="640864"/>
                      </a:cubicBezTo>
                      <a:cubicBezTo>
                        <a:pt x="288631" y="783960"/>
                        <a:pt x="828421" y="858578"/>
                        <a:pt x="828421" y="858578"/>
                      </a:cubicBezTo>
                      <a:lnTo>
                        <a:pt x="828421" y="858578"/>
                      </a:lnTo>
                    </a:path>
                  </a:pathLst>
                </a:custGeom>
                <a:ln w="25400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-65" charset="0"/>
                  </a:endParaRPr>
                </a:p>
              </p:txBody>
            </p:sp>
          </p:grpSp>
        </p:grpSp>
        <p:sp>
          <p:nvSpPr>
            <p:cNvPr id="86" name="TextBox 85"/>
            <p:cNvSpPr txBox="1"/>
            <p:nvPr/>
          </p:nvSpPr>
          <p:spPr>
            <a:xfrm>
              <a:off x="1685834" y="422436"/>
              <a:ext cx="1313180" cy="461665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</a:effectLst>
                </a:rPr>
                <a:t>D-</a:t>
              </a:r>
              <a:r>
                <a:rPr lang="en-US" dirty="0" err="1" smtClean="0"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</a:effectLst>
                </a:rPr>
                <a:t>branes</a:t>
              </a:r>
              <a:endParaRPr lang="en-US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914900" y="1828800"/>
              <a:ext cx="966931" cy="400110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effectLst>
                    <a:glow rad="1397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3-brane</a:t>
              </a:r>
              <a:endPara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236338" y="485745"/>
              <a:ext cx="966931" cy="400110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effectLst>
                    <a:glow rad="1397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1</a:t>
              </a:r>
              <a:r>
                <a:rPr lang="en-US" sz="2000" dirty="0" smtClean="0">
                  <a:effectLst>
                    <a:glow rad="1397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-brane</a:t>
              </a:r>
              <a:endPara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37084" y="1066800"/>
            <a:ext cx="6597115" cy="36933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US" sz="1800" dirty="0" smtClean="0">
                <a:effectLst>
                  <a:glow rad="101600">
                    <a:srgbClr val="5FEFCD">
                      <a:alpha val="60000"/>
                    </a:srgbClr>
                  </a:glow>
                </a:effectLst>
              </a:rPr>
              <a:t>C. </a:t>
            </a:r>
            <a:r>
              <a:rPr lang="en-US" sz="1800" dirty="0" err="1" smtClean="0">
                <a:effectLst>
                  <a:glow rad="101600">
                    <a:srgbClr val="5FEFCD">
                      <a:alpha val="60000"/>
                    </a:srgbClr>
                  </a:glow>
                </a:effectLst>
              </a:rPr>
              <a:t>Callan</a:t>
            </a:r>
            <a:r>
              <a:rPr lang="en-US" sz="1800" dirty="0" smtClean="0">
                <a:effectLst>
                  <a:glow rad="101600">
                    <a:srgbClr val="5FEFCD">
                      <a:alpha val="60000"/>
                    </a:srgbClr>
                  </a:glow>
                </a:effectLst>
              </a:rPr>
              <a:t>, J. </a:t>
            </a:r>
            <a:r>
              <a:rPr lang="en-US" sz="1800" dirty="0" err="1" smtClean="0">
                <a:effectLst>
                  <a:glow rad="101600">
                    <a:srgbClr val="5FEFCD">
                      <a:alpha val="60000"/>
                    </a:srgbClr>
                  </a:glow>
                </a:effectLst>
              </a:rPr>
              <a:t>Maldacena</a:t>
            </a:r>
            <a:r>
              <a:rPr lang="en-US" sz="1800" dirty="0">
                <a:effectLst>
                  <a:glow rad="101600">
                    <a:srgbClr val="5FEFCD">
                      <a:alpha val="60000"/>
                    </a:srgbClr>
                  </a:glow>
                </a:effectLst>
              </a:rPr>
              <a:t>,</a:t>
            </a:r>
            <a:r>
              <a:rPr lang="en-US" sz="1800" dirty="0" smtClean="0">
                <a:effectLst>
                  <a:glow rad="101600">
                    <a:srgbClr val="5FEFCD">
                      <a:alpha val="60000"/>
                    </a:srgbClr>
                  </a:glow>
                </a:effectLst>
              </a:rPr>
              <a:t> </a:t>
            </a:r>
            <a:r>
              <a:rPr lang="en-US" sz="1800" dirty="0" err="1" smtClean="0">
                <a:effectLst>
                  <a:glow rad="101600">
                    <a:srgbClr val="5FEFCD">
                      <a:alpha val="60000"/>
                    </a:srgbClr>
                  </a:glow>
                </a:effectLst>
              </a:rPr>
              <a:t>Nucl.Phys</a:t>
            </a:r>
            <a:r>
              <a:rPr lang="en-US" sz="1800" dirty="0">
                <a:effectLst>
                  <a:glow rad="101600">
                    <a:srgbClr val="5FEFCD">
                      <a:alpha val="60000"/>
                    </a:srgbClr>
                  </a:glow>
                </a:effectLst>
              </a:rPr>
              <a:t>. </a:t>
            </a:r>
            <a:r>
              <a:rPr lang="en-US" sz="1800" dirty="0" smtClean="0">
                <a:effectLst>
                  <a:glow rad="101600">
                    <a:srgbClr val="5FEFCD">
                      <a:alpha val="60000"/>
                    </a:srgbClr>
                  </a:glow>
                </a:effectLst>
              </a:rPr>
              <a:t>B513, 198  </a:t>
            </a:r>
            <a:r>
              <a:rPr lang="en-US" sz="1800" dirty="0">
                <a:effectLst>
                  <a:glow rad="101600">
                    <a:srgbClr val="5FEFCD">
                      <a:alpha val="60000"/>
                    </a:srgbClr>
                  </a:glow>
                </a:effectLst>
              </a:rPr>
              <a:t>(1998</a:t>
            </a:r>
            <a:r>
              <a:rPr lang="en-US" sz="1800" dirty="0" smtClean="0">
                <a:effectLst>
                  <a:glow rad="101600">
                    <a:srgbClr val="5FEFCD">
                      <a:alpha val="60000"/>
                    </a:srgbClr>
                  </a:glow>
                </a:effectLst>
              </a:rPr>
              <a:t>)</a:t>
            </a:r>
            <a:endParaRPr lang="en-US" sz="1800" dirty="0">
              <a:effectLst>
                <a:glow rad="101600">
                  <a:srgbClr val="5FEFCD">
                    <a:alpha val="60000"/>
                  </a:srgbClr>
                </a:glow>
              </a:effectLst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381471" y="228598"/>
            <a:ext cx="4459875" cy="5847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3200" b="1" dirty="0" err="1">
                <a:ln w="1905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esenja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iz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teorije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struna</a:t>
            </a:r>
            <a:endParaRPr lang="en-US" sz="3200" b="1" dirty="0">
              <a:ln w="1905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444945" y="2559950"/>
            <a:ext cx="3599062" cy="70788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en-US" sz="2000" dirty="0" smtClean="0"/>
              <a:t>1-brane </a:t>
            </a:r>
            <a:r>
              <a:rPr lang="en-US" sz="2000" dirty="0" err="1" smtClean="0"/>
              <a:t>glatko</a:t>
            </a:r>
            <a:r>
              <a:rPr lang="en-US" sz="2000" dirty="0" smtClean="0"/>
              <a:t> </a:t>
            </a:r>
            <a:r>
              <a:rPr lang="en-US" sz="2000" dirty="0" err="1" smtClean="0"/>
              <a:t>prelazi</a:t>
            </a:r>
            <a:r>
              <a:rPr lang="en-US" sz="2000" dirty="0" smtClean="0"/>
              <a:t> u 3-brane</a:t>
            </a:r>
            <a:r>
              <a:rPr lang="en-US" sz="2000" baseline="30000" dirty="0" smtClean="0"/>
              <a:t>   </a:t>
            </a:r>
            <a:endParaRPr lang="en-US" sz="2000" baseline="30000" dirty="0"/>
          </a:p>
          <a:p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2540592" y="1436132"/>
            <a:ext cx="7086600" cy="36933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US" sz="1800" dirty="0" smtClean="0">
                <a:effectLst>
                  <a:glow rad="101600">
                    <a:srgbClr val="5FEFCD">
                      <a:alpha val="60000"/>
                    </a:srgbClr>
                  </a:glow>
                </a:effectLst>
              </a:rPr>
              <a:t>N. Constable</a:t>
            </a:r>
            <a:r>
              <a:rPr lang="en-US" sz="1800" dirty="0">
                <a:effectLst>
                  <a:glow rad="101600">
                    <a:srgbClr val="5FEFCD">
                      <a:alpha val="60000"/>
                    </a:srgbClr>
                  </a:glow>
                </a:effectLst>
              </a:rPr>
              <a:t>, </a:t>
            </a:r>
            <a:r>
              <a:rPr lang="en-US" sz="1800" dirty="0" smtClean="0">
                <a:effectLst>
                  <a:glow rad="101600">
                    <a:srgbClr val="5FEFCD">
                      <a:alpha val="60000"/>
                    </a:srgbClr>
                  </a:glow>
                </a:effectLst>
              </a:rPr>
              <a:t>R. Myers</a:t>
            </a:r>
            <a:r>
              <a:rPr lang="en-US" sz="1800" dirty="0">
                <a:effectLst>
                  <a:glow rad="101600">
                    <a:srgbClr val="5FEFCD">
                      <a:alpha val="60000"/>
                    </a:srgbClr>
                  </a:glow>
                </a:effectLst>
              </a:rPr>
              <a:t>, </a:t>
            </a:r>
            <a:r>
              <a:rPr lang="en-US" sz="1800" dirty="0" smtClean="0">
                <a:effectLst>
                  <a:glow rad="101600">
                    <a:srgbClr val="5FEFCD">
                      <a:alpha val="60000"/>
                    </a:srgbClr>
                  </a:glow>
                </a:effectLst>
              </a:rPr>
              <a:t>O. </a:t>
            </a:r>
            <a:r>
              <a:rPr lang="en-US" sz="1800" dirty="0" err="1" smtClean="0">
                <a:effectLst>
                  <a:glow rad="101600">
                    <a:srgbClr val="5FEFCD">
                      <a:alpha val="60000"/>
                    </a:srgbClr>
                  </a:glow>
                </a:effectLst>
              </a:rPr>
              <a:t>Tafjord</a:t>
            </a:r>
            <a:r>
              <a:rPr lang="en-US" sz="1800" dirty="0" smtClean="0">
                <a:effectLst>
                  <a:glow rad="101600">
                    <a:srgbClr val="5FEFCD">
                      <a:alpha val="60000"/>
                    </a:srgbClr>
                  </a:glow>
                </a:effectLst>
              </a:rPr>
              <a:t>, </a:t>
            </a:r>
            <a:r>
              <a:rPr lang="en-US" sz="1800" dirty="0" err="1" smtClean="0">
                <a:effectLst>
                  <a:glow rad="101600">
                    <a:srgbClr val="5FEFCD">
                      <a:alpha val="60000"/>
                    </a:srgbClr>
                  </a:glow>
                </a:effectLst>
              </a:rPr>
              <a:t>Phys.Rev</a:t>
            </a:r>
            <a:r>
              <a:rPr lang="en-US" sz="1800" dirty="0">
                <a:effectLst>
                  <a:glow rad="101600">
                    <a:srgbClr val="5FEFCD">
                      <a:alpha val="60000"/>
                    </a:srgbClr>
                  </a:glow>
                </a:effectLst>
              </a:rPr>
              <a:t>. D61 (2000) 106009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3802885" y="5211554"/>
            <a:ext cx="5279009" cy="40011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dirty="0" smtClean="0"/>
              <a:t>3-brane</a:t>
            </a:r>
            <a:r>
              <a:rPr lang="en-US" sz="2000" b="1" baseline="30000" dirty="0" smtClean="0"/>
              <a:t>  </a:t>
            </a:r>
            <a:r>
              <a:rPr lang="en-US" sz="2000" dirty="0" err="1" smtClean="0"/>
              <a:t>koja</a:t>
            </a:r>
            <a:r>
              <a:rPr lang="en-US" sz="2000" dirty="0" smtClean="0"/>
              <a:t> </a:t>
            </a:r>
            <a:r>
              <a:rPr lang="en-US" sz="2000" dirty="0" err="1" smtClean="0"/>
              <a:t>izgleda</a:t>
            </a:r>
            <a:r>
              <a:rPr lang="en-US" sz="2000" dirty="0" smtClean="0"/>
              <a:t> </a:t>
            </a:r>
            <a:r>
              <a:rPr lang="en-US" sz="2000" dirty="0" err="1" smtClean="0"/>
              <a:t>kao</a:t>
            </a:r>
            <a:r>
              <a:rPr lang="en-US" sz="2000" dirty="0" smtClean="0"/>
              <a:t> 1-brane </a:t>
            </a:r>
            <a:r>
              <a:rPr lang="en-US" sz="2000" dirty="0" err="1" smtClean="0"/>
              <a:t>oko</a:t>
            </a:r>
            <a:r>
              <a:rPr lang="en-US" sz="2000" dirty="0" smtClean="0"/>
              <a:t> </a:t>
            </a:r>
            <a:r>
              <a:rPr lang="en-US" sz="2000" dirty="0" err="1" smtClean="0"/>
              <a:t>svake</a:t>
            </a:r>
            <a:r>
              <a:rPr lang="en-US" sz="2000" dirty="0" smtClean="0"/>
              <a:t> </a:t>
            </a:r>
            <a:r>
              <a:rPr lang="en-US" sz="2000" dirty="0" err="1" smtClean="0"/>
              <a:t>tacke</a:t>
            </a:r>
            <a:endParaRPr lang="en-US" sz="2000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838403"/>
              </p:ext>
            </p:extLst>
          </p:nvPr>
        </p:nvGraphicFramePr>
        <p:xfrm>
          <a:off x="4491141" y="3226108"/>
          <a:ext cx="4289885" cy="494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24" name="Equation" r:id="rId3" imgW="1981080" imgH="228600" progId="Equation.3">
                  <p:embed/>
                </p:oleObj>
              </mc:Choice>
              <mc:Fallback>
                <p:oleObj name="Equation" r:id="rId3" imgW="19810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1141" y="3226108"/>
                        <a:ext cx="4289885" cy="4949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333835" y="4204250"/>
            <a:ext cx="64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dz</a:t>
            </a:r>
            <a:r>
              <a:rPr lang="en-US" sz="2800" baseline="30000" dirty="0" smtClean="0"/>
              <a:t>2</a:t>
            </a:r>
            <a:endParaRPr lang="en-US" sz="2800" dirty="0"/>
          </a:p>
        </p:txBody>
      </p:sp>
      <p:sp>
        <p:nvSpPr>
          <p:cNvPr id="85" name="TextBox 84"/>
          <p:cNvSpPr txBox="1"/>
          <p:nvPr/>
        </p:nvSpPr>
        <p:spPr>
          <a:xfrm>
            <a:off x="7798048" y="426580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8136602" y="3761945"/>
            <a:ext cx="654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r→0</a:t>
            </a:r>
            <a:endParaRPr lang="en-US" sz="2000" dirty="0"/>
          </a:p>
        </p:txBody>
      </p:sp>
      <p:sp>
        <p:nvSpPr>
          <p:cNvPr id="90" name="TextBox 89"/>
          <p:cNvSpPr txBox="1"/>
          <p:nvPr/>
        </p:nvSpPr>
        <p:spPr>
          <a:xfrm>
            <a:off x="6646969" y="3749729"/>
            <a:ext cx="654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r→0</a:t>
            </a:r>
            <a:endParaRPr lang="en-US" sz="2000" dirty="0"/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6565294" y="3688926"/>
            <a:ext cx="0" cy="578274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cxnSp>
      <p:cxnSp>
        <p:nvCxnSpPr>
          <p:cNvPr id="92" name="Straight Arrow Connector 91"/>
          <p:cNvCxnSpPr/>
          <p:nvPr/>
        </p:nvCxnSpPr>
        <p:spPr bwMode="auto">
          <a:xfrm>
            <a:off x="7944824" y="3656934"/>
            <a:ext cx="0" cy="578274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cxnSp>
      <p:graphicFrame>
        <p:nvGraphicFramePr>
          <p:cNvPr id="83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7616312"/>
              </p:ext>
            </p:extLst>
          </p:nvPr>
        </p:nvGraphicFramePr>
        <p:xfrm>
          <a:off x="5871446" y="5802054"/>
          <a:ext cx="1122765" cy="757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25" name="Equation" r:id="rId5" imgW="698400" imgH="469800" progId="Equation.3">
                  <p:embed/>
                </p:oleObj>
              </mc:Choice>
              <mc:Fallback>
                <p:oleObj name="Equation" r:id="rId5" imgW="6984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1446" y="5802054"/>
                        <a:ext cx="1122765" cy="7571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51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 bwMode="auto">
          <a:xfrm>
            <a:off x="362868" y="3384757"/>
            <a:ext cx="2685132" cy="68580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981200" y="300210"/>
            <a:ext cx="5409241" cy="8382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Eksperimentalna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podrska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sz="32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4271" y="1371600"/>
            <a:ext cx="8763000" cy="685800"/>
          </a:xfrm>
          <a:prstGeom prst="roundRect">
            <a:avLst/>
          </a:prstGeom>
          <a:solidFill>
            <a:srgbClr val="00206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Eksperimentalna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podrska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za</a:t>
            </a:r>
            <a:r>
              <a:rPr lang="en-US" dirty="0" smtClean="0">
                <a:solidFill>
                  <a:srgbClr val="FFFF00"/>
                </a:solidFill>
              </a:rPr>
              <a:t> “vanishing dimensions” </a:t>
            </a:r>
            <a:r>
              <a:rPr lang="en-US" dirty="0" err="1" smtClean="0">
                <a:solidFill>
                  <a:srgbClr val="FFFF00"/>
                </a:solidFill>
              </a:rPr>
              <a:t>vec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postoji</a:t>
            </a:r>
            <a:r>
              <a:rPr lang="en-US" dirty="0" smtClean="0">
                <a:solidFill>
                  <a:srgbClr val="FFFF00"/>
                </a:solidFill>
              </a:rPr>
              <a:t>?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>
              <a:solidFill>
                <a:srgbClr val="FFFF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dirty="0">
              <a:solidFill>
                <a:srgbClr val="FFFF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en-US" sz="2800" b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aseline="-25000" dirty="0" smtClean="0">
                <a:solidFill>
                  <a:srgbClr val="002060"/>
                </a:solidFill>
              </a:rPr>
              <a:t>  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440284" y="2362200"/>
            <a:ext cx="8781129" cy="415498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US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Poravnanje</a:t>
            </a:r>
            <a:r>
              <a:rPr lang="en-U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sekundarnih</a:t>
            </a:r>
            <a:r>
              <a:rPr lang="en-U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snopova</a:t>
            </a:r>
            <a:r>
              <a:rPr lang="en-U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cestica</a:t>
            </a:r>
            <a:r>
              <a:rPr lang="en-U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visokih</a:t>
            </a:r>
            <a:r>
              <a:rPr lang="en-U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energija</a:t>
            </a:r>
            <a:r>
              <a:rPr lang="en-U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primeceno</a:t>
            </a:r>
            <a:r>
              <a:rPr lang="en-U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je u </a:t>
            </a:r>
            <a:r>
              <a:rPr lang="en-US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eksperimentima</a:t>
            </a:r>
            <a:r>
              <a:rPr lang="en-U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sa</a:t>
            </a:r>
            <a:r>
              <a:rPr lang="en-U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kosmickim</a:t>
            </a:r>
            <a:r>
              <a:rPr lang="en-U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zracima</a:t>
            </a:r>
            <a:r>
              <a:rPr lang="en-U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na</a:t>
            </a:r>
            <a:r>
              <a:rPr lang="en-U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planini</a:t>
            </a:r>
            <a:r>
              <a:rPr lang="en-U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 Pamir</a:t>
            </a:r>
          </a:p>
          <a:p>
            <a:r>
              <a:rPr lang="en-U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 </a:t>
            </a:r>
          </a:p>
          <a:p>
            <a:r>
              <a:rPr lang="en-US" dirty="0" smtClean="0">
                <a:solidFill>
                  <a:schemeClr val="bg1"/>
                </a:solidFill>
                <a:effectLst/>
              </a:rPr>
              <a:t>6 od 14 </a:t>
            </a:r>
            <a:r>
              <a:rPr lang="en-US" dirty="0" err="1" smtClean="0">
                <a:solidFill>
                  <a:schemeClr val="bg1"/>
                </a:solidFill>
                <a:effectLst/>
              </a:rPr>
              <a:t>dogadjaja</a:t>
            </a:r>
            <a:endParaRPr lang="en-US" dirty="0" smtClean="0">
              <a:solidFill>
                <a:schemeClr val="bg1"/>
              </a:solidFill>
              <a:effectLst/>
            </a:endParaRPr>
          </a:p>
          <a:p>
            <a:endParaRPr lang="en-US" dirty="0" smtClean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U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  <a:p>
            <a:endParaRPr lang="en-US" dirty="0" smtClean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endParaRPr lang="en-US" dirty="0" smtClean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endParaRPr lang="en-US" dirty="0" smtClean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US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Poravnanje</a:t>
            </a:r>
            <a:r>
              <a:rPr lang="en-U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je </a:t>
            </a:r>
            <a:r>
              <a:rPr lang="en-US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statisticki</a:t>
            </a:r>
            <a:r>
              <a:rPr lang="en-U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znacajno</a:t>
            </a:r>
            <a:r>
              <a:rPr lang="en-U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za</a:t>
            </a:r>
            <a:r>
              <a:rPr lang="en-U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familije</a:t>
            </a:r>
            <a:r>
              <a:rPr lang="en-U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vrlo</a:t>
            </a:r>
            <a:r>
              <a:rPr lang="en-U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visoke</a:t>
            </a:r>
            <a:r>
              <a:rPr lang="en-U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energije</a:t>
            </a:r>
            <a:r>
              <a:rPr lang="en-U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  <a:p>
            <a:r>
              <a:rPr lang="en-U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       </a:t>
            </a:r>
            <a:r>
              <a:rPr lang="en-US" b="1" dirty="0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 &gt; 700 </a:t>
            </a:r>
            <a:r>
              <a:rPr lang="en-US" b="1" dirty="0" err="1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TeV</a:t>
            </a:r>
            <a:r>
              <a:rPr lang="en-US" b="1" dirty="0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sto</a:t>
            </a:r>
            <a:r>
              <a:rPr lang="en-U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odgovara</a:t>
            </a:r>
            <a:r>
              <a:rPr lang="en-U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b="1" dirty="0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</a:t>
            </a:r>
            <a:r>
              <a:rPr lang="en-US" b="1" baseline="-25000" dirty="0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COM </a:t>
            </a:r>
            <a:r>
              <a:rPr lang="en-US" b="1" dirty="0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&gt; 4 </a:t>
            </a:r>
            <a:r>
              <a:rPr lang="en-US" b="1" dirty="0" err="1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TeV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51560" name="Picture 8" descr="http://www.windows2universe.org/physical_science/physics/atom_particle/cosmic_ray_spallation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895" y="3422398"/>
            <a:ext cx="3429000" cy="22054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sp>
        <p:nvSpPr>
          <p:cNvPr id="4" name="Rectangle 3"/>
          <p:cNvSpPr/>
          <p:nvPr/>
        </p:nvSpPr>
        <p:spPr>
          <a:xfrm>
            <a:off x="6708895" y="3200091"/>
            <a:ext cx="2525371" cy="36933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r>
              <a:rPr lang="en-US" sz="1800" b="1" dirty="0" smtClean="0"/>
              <a:t>(Russia </a:t>
            </a:r>
            <a:r>
              <a:rPr lang="en-US" sz="1800" b="1" dirty="0"/>
              <a:t>and </a:t>
            </a:r>
            <a:r>
              <a:rPr lang="en-US" sz="1800" b="1" dirty="0" smtClean="0"/>
              <a:t>Tajikistan) </a:t>
            </a:r>
            <a:endParaRPr lang="en-US" sz="1800" b="1" dirty="0"/>
          </a:p>
        </p:txBody>
      </p:sp>
      <p:sp>
        <p:nvSpPr>
          <p:cNvPr id="2" name="Rectangle 1"/>
          <p:cNvSpPr/>
          <p:nvPr/>
        </p:nvSpPr>
        <p:spPr>
          <a:xfrm>
            <a:off x="6712567" y="4294273"/>
            <a:ext cx="2439899" cy="46166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r>
              <a:rPr lang="en-US" b="1" dirty="0" err="1" smtClean="0"/>
              <a:t>Visina</a:t>
            </a:r>
            <a:r>
              <a:rPr lang="en-US" b="1" dirty="0" smtClean="0"/>
              <a:t> od 4400 m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380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838995" y="506980"/>
            <a:ext cx="1158446" cy="3657600"/>
            <a:chOff x="3064131" y="914400"/>
            <a:chExt cx="1158446" cy="3657600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3491748" y="2983331"/>
              <a:ext cx="0" cy="1055269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228600">
                <a:srgbClr val="FF0000">
                  <a:alpha val="40000"/>
                </a:srgbClr>
              </a:glow>
            </a:effectLst>
          </p:spPr>
        </p:cxnSp>
        <p:cxnSp>
          <p:nvCxnSpPr>
            <p:cNvPr id="7" name="Straight Arrow Connector 6"/>
            <p:cNvCxnSpPr/>
            <p:nvPr/>
          </p:nvCxnSpPr>
          <p:spPr bwMode="auto">
            <a:xfrm flipH="1">
              <a:off x="3064132" y="2970477"/>
              <a:ext cx="427616" cy="1296723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228600">
                <a:srgbClr val="FF0000">
                  <a:alpha val="40000"/>
                </a:srgbClr>
              </a:glow>
            </a:effectLst>
          </p:spPr>
        </p:cxnSp>
        <p:cxnSp>
          <p:nvCxnSpPr>
            <p:cNvPr id="8" name="Straight Arrow Connector 7"/>
            <p:cNvCxnSpPr/>
            <p:nvPr/>
          </p:nvCxnSpPr>
          <p:spPr bwMode="auto">
            <a:xfrm>
              <a:off x="3491748" y="2933849"/>
              <a:ext cx="730829" cy="1333351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228600">
                <a:srgbClr val="FF0000">
                  <a:alpha val="40000"/>
                </a:srgbClr>
              </a:glow>
            </a:effectLst>
          </p:spPr>
        </p:cxnSp>
        <p:cxnSp>
          <p:nvCxnSpPr>
            <p:cNvPr id="9" name="Straight Arrow Connector 8"/>
            <p:cNvCxnSpPr/>
            <p:nvPr/>
          </p:nvCxnSpPr>
          <p:spPr bwMode="auto">
            <a:xfrm>
              <a:off x="3491747" y="914400"/>
              <a:ext cx="0" cy="2019449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/>
            </a:ln>
            <a:effectLst>
              <a:glow rad="228600">
                <a:schemeClr val="tx1">
                  <a:alpha val="40000"/>
                </a:schemeClr>
              </a:glow>
            </a:effectLst>
          </p:spPr>
        </p:cxnSp>
        <p:sp>
          <p:nvSpPr>
            <p:cNvPr id="15" name="Oval 14"/>
            <p:cNvSpPr/>
            <p:nvPr/>
          </p:nvSpPr>
          <p:spPr bwMode="auto">
            <a:xfrm>
              <a:off x="3064131" y="3962400"/>
              <a:ext cx="1158445" cy="609600"/>
            </a:xfrm>
            <a:prstGeom prst="ellips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3491748" y="2983331"/>
              <a:ext cx="242052" cy="1588669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228600">
                <a:srgbClr val="FF0000">
                  <a:alpha val="40000"/>
                </a:srgbClr>
              </a:glow>
            </a:effectLst>
          </p:spPr>
        </p:cxnSp>
      </p:grpSp>
      <p:grpSp>
        <p:nvGrpSpPr>
          <p:cNvPr id="46" name="Group 45"/>
          <p:cNvGrpSpPr/>
          <p:nvPr/>
        </p:nvGrpSpPr>
        <p:grpSpPr>
          <a:xfrm>
            <a:off x="4165632" y="506980"/>
            <a:ext cx="1158445" cy="3554831"/>
            <a:chOff x="3886201" y="508000"/>
            <a:chExt cx="1158445" cy="3554831"/>
          </a:xfrm>
        </p:grpSpPr>
        <p:cxnSp>
          <p:nvCxnSpPr>
            <p:cNvPr id="24" name="Straight Arrow Connector 23"/>
            <p:cNvCxnSpPr/>
            <p:nvPr/>
          </p:nvCxnSpPr>
          <p:spPr bwMode="auto">
            <a:xfrm flipH="1">
              <a:off x="4313816" y="2576931"/>
              <a:ext cx="1" cy="1156869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228600">
                <a:srgbClr val="FF0000">
                  <a:alpha val="40000"/>
                </a:srgbClr>
              </a:glow>
            </a:effectLst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H="1">
              <a:off x="3886201" y="2564077"/>
              <a:ext cx="427616" cy="1296723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228600">
                <a:srgbClr val="FF0000">
                  <a:alpha val="40000"/>
                </a:srgbClr>
              </a:glow>
            </a:effectLst>
          </p:spPr>
        </p:cxnSp>
        <p:cxnSp>
          <p:nvCxnSpPr>
            <p:cNvPr id="26" name="Straight Arrow Connector 25"/>
            <p:cNvCxnSpPr/>
            <p:nvPr/>
          </p:nvCxnSpPr>
          <p:spPr bwMode="auto">
            <a:xfrm>
              <a:off x="4313817" y="2527449"/>
              <a:ext cx="730829" cy="1333351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228600">
                <a:srgbClr val="FF0000">
                  <a:alpha val="40000"/>
                </a:srgbClr>
              </a:glow>
            </a:effectLst>
          </p:spPr>
        </p:cxnSp>
        <p:cxnSp>
          <p:nvCxnSpPr>
            <p:cNvPr id="27" name="Straight Arrow Connector 26"/>
            <p:cNvCxnSpPr/>
            <p:nvPr/>
          </p:nvCxnSpPr>
          <p:spPr bwMode="auto">
            <a:xfrm>
              <a:off x="4313816" y="508000"/>
              <a:ext cx="0" cy="2019449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/>
            </a:ln>
            <a:effectLst>
              <a:glow rad="228600">
                <a:schemeClr val="tx1">
                  <a:alpha val="40000"/>
                </a:schemeClr>
              </a:glow>
            </a:effectLst>
          </p:spPr>
        </p:cxnSp>
        <p:sp>
          <p:nvSpPr>
            <p:cNvPr id="28" name="Oval 27"/>
            <p:cNvSpPr/>
            <p:nvPr/>
          </p:nvSpPr>
          <p:spPr bwMode="auto">
            <a:xfrm>
              <a:off x="3886201" y="3745331"/>
              <a:ext cx="1158445" cy="304800"/>
            </a:xfrm>
            <a:prstGeom prst="ellips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>
              <a:off x="4313817" y="2474162"/>
              <a:ext cx="242052" cy="1588669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228600">
                <a:srgbClr val="FF0000">
                  <a:alpha val="40000"/>
                </a:srgbClr>
              </a:glow>
            </a:effectLst>
          </p:spPr>
        </p:cxnSp>
      </p:grpSp>
      <p:grpSp>
        <p:nvGrpSpPr>
          <p:cNvPr id="45" name="Group 44"/>
          <p:cNvGrpSpPr/>
          <p:nvPr/>
        </p:nvGrpSpPr>
        <p:grpSpPr>
          <a:xfrm>
            <a:off x="7178932" y="506980"/>
            <a:ext cx="1188930" cy="3398519"/>
            <a:chOff x="6781801" y="621131"/>
            <a:chExt cx="1188930" cy="3398519"/>
          </a:xfrm>
        </p:grpSpPr>
        <p:cxnSp>
          <p:nvCxnSpPr>
            <p:cNvPr id="31" name="Straight Arrow Connector 30"/>
            <p:cNvCxnSpPr/>
            <p:nvPr/>
          </p:nvCxnSpPr>
          <p:spPr bwMode="auto">
            <a:xfrm>
              <a:off x="7209417" y="2690062"/>
              <a:ext cx="0" cy="1283869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228600">
                <a:srgbClr val="FF0000">
                  <a:alpha val="40000"/>
                </a:srgbClr>
              </a:glow>
            </a:effec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 flipH="1">
              <a:off x="6781801" y="2677208"/>
              <a:ext cx="427616" cy="1296723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228600">
                <a:srgbClr val="FF0000">
                  <a:alpha val="40000"/>
                </a:srgbClr>
              </a:glow>
            </a:effectLst>
          </p:spPr>
        </p:cxnSp>
        <p:cxnSp>
          <p:nvCxnSpPr>
            <p:cNvPr id="33" name="Straight Arrow Connector 32"/>
            <p:cNvCxnSpPr/>
            <p:nvPr/>
          </p:nvCxnSpPr>
          <p:spPr bwMode="auto">
            <a:xfrm>
              <a:off x="7209417" y="2640580"/>
              <a:ext cx="730829" cy="1333351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228600">
                <a:srgbClr val="FF0000">
                  <a:alpha val="40000"/>
                </a:srgbClr>
              </a:glow>
            </a:effec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7209416" y="621131"/>
              <a:ext cx="0" cy="2019449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/>
            </a:ln>
            <a:effectLst>
              <a:glow rad="228600">
                <a:schemeClr val="tx1">
                  <a:alpha val="40000"/>
                </a:schemeClr>
              </a:glow>
            </a:effectLst>
          </p:spPr>
        </p:cxnSp>
        <p:sp>
          <p:nvSpPr>
            <p:cNvPr id="35" name="Oval 34"/>
            <p:cNvSpPr/>
            <p:nvPr/>
          </p:nvSpPr>
          <p:spPr bwMode="auto">
            <a:xfrm>
              <a:off x="6812286" y="3973931"/>
              <a:ext cx="1158445" cy="45719"/>
            </a:xfrm>
            <a:prstGeom prst="ellips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 bwMode="auto">
            <a:xfrm>
              <a:off x="7209417" y="2690062"/>
              <a:ext cx="365414" cy="1283869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228600">
                <a:srgbClr val="FF0000">
                  <a:alpha val="40000"/>
                </a:srgbClr>
              </a:glow>
            </a:effectLst>
          </p:spPr>
        </p:cxnSp>
      </p:grpSp>
      <p:sp>
        <p:nvSpPr>
          <p:cNvPr id="47" name="Rectangle 46"/>
          <p:cNvSpPr/>
          <p:nvPr/>
        </p:nvSpPr>
        <p:spPr>
          <a:xfrm>
            <a:off x="838995" y="4700047"/>
            <a:ext cx="1627369" cy="120032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r>
              <a:rPr lang="en-US" dirty="0" smtClean="0"/>
              <a:t>Krug:</a:t>
            </a:r>
          </a:p>
          <a:p>
            <a:r>
              <a:rPr lang="en-US" dirty="0" smtClean="0"/>
              <a:t>3d </a:t>
            </a:r>
            <a:r>
              <a:rPr lang="en-US" dirty="0" err="1" smtClean="0"/>
              <a:t>dogadjaj</a:t>
            </a:r>
            <a:endParaRPr lang="en-US" dirty="0" smtClean="0"/>
          </a:p>
          <a:p>
            <a:r>
              <a:rPr lang="el-GR" dirty="0" smtClean="0"/>
              <a:t>λ</a:t>
            </a:r>
            <a:r>
              <a:rPr lang="en-US" dirty="0" smtClean="0"/>
              <a:t> = 0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3794721" y="4751893"/>
            <a:ext cx="1483098" cy="193899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r>
              <a:rPr lang="en-US" dirty="0" err="1" smtClean="0"/>
              <a:t>Elipsa</a:t>
            </a:r>
            <a:r>
              <a:rPr lang="en-US" dirty="0" smtClean="0"/>
              <a:t>:</a:t>
            </a:r>
          </a:p>
          <a:p>
            <a:r>
              <a:rPr lang="en-US" dirty="0" err="1"/>
              <a:t>P</a:t>
            </a:r>
            <a:r>
              <a:rPr lang="en-US" dirty="0" err="1" smtClean="0"/>
              <a:t>lanarnost</a:t>
            </a:r>
            <a:endParaRPr lang="en-US" dirty="0" smtClean="0"/>
          </a:p>
          <a:p>
            <a:r>
              <a:rPr lang="el-GR" dirty="0" smtClean="0"/>
              <a:t>λ</a:t>
            </a:r>
            <a:r>
              <a:rPr lang="en-US" dirty="0" smtClean="0"/>
              <a:t> &gt;  0.5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6752718" y="4700047"/>
            <a:ext cx="2438488" cy="230832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>
            <a:spAutoFit/>
          </a:bodyPr>
          <a:lstStyle/>
          <a:p>
            <a:r>
              <a:rPr lang="en-US" dirty="0" err="1" smtClean="0"/>
              <a:t>Linija</a:t>
            </a:r>
            <a:r>
              <a:rPr lang="en-US" dirty="0" smtClean="0"/>
              <a:t>:</a:t>
            </a:r>
          </a:p>
          <a:p>
            <a:r>
              <a:rPr lang="en-US" dirty="0" err="1" smtClean="0"/>
              <a:t>Cisto</a:t>
            </a:r>
            <a:r>
              <a:rPr lang="en-US" dirty="0" smtClean="0"/>
              <a:t> 2d </a:t>
            </a:r>
            <a:r>
              <a:rPr lang="en-US" dirty="0" err="1" smtClean="0"/>
              <a:t>dogadjaj</a:t>
            </a:r>
            <a:endParaRPr lang="en-US" dirty="0" smtClean="0"/>
          </a:p>
          <a:p>
            <a:r>
              <a:rPr lang="el-GR" dirty="0" smtClean="0"/>
              <a:t>λ</a:t>
            </a:r>
            <a:r>
              <a:rPr lang="en-US" dirty="0" smtClean="0"/>
              <a:t> = 1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851695" y="6167665"/>
            <a:ext cx="7485681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</a:rPr>
              <a:t>Parametar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l-GR" sz="2800" dirty="0" smtClean="0">
                <a:solidFill>
                  <a:srgbClr val="0070C0"/>
                </a:solidFill>
              </a:rPr>
              <a:t>λ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meri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stepen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planarnosti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90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101" y="4715267"/>
            <a:ext cx="5867399" cy="193899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i="1" dirty="0"/>
              <a:t>STRANA</a:t>
            </a:r>
            <a:r>
              <a:rPr lang="en-US" dirty="0"/>
              <a:t> </a:t>
            </a:r>
            <a:r>
              <a:rPr lang="en-US" dirty="0" err="1" smtClean="0"/>
              <a:t>superfamilija</a:t>
            </a:r>
            <a:r>
              <a:rPr lang="en-US" dirty="0" smtClean="0"/>
              <a:t>, </a:t>
            </a:r>
            <a:r>
              <a:rPr lang="en-US" dirty="0" err="1" smtClean="0"/>
              <a:t>detektovana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err="1" smtClean="0"/>
              <a:t>Ruskom</a:t>
            </a:r>
            <a:r>
              <a:rPr lang="en-US" dirty="0" smtClean="0"/>
              <a:t> </a:t>
            </a:r>
            <a:r>
              <a:rPr lang="en-US" dirty="0" err="1" smtClean="0"/>
              <a:t>stratosferskom</a:t>
            </a:r>
            <a:r>
              <a:rPr lang="en-US" dirty="0" smtClean="0"/>
              <a:t> </a:t>
            </a:r>
            <a:r>
              <a:rPr lang="en-US" dirty="0" err="1" smtClean="0"/>
              <a:t>balonu</a:t>
            </a:r>
            <a:r>
              <a:rPr lang="en-US" dirty="0" smtClean="0"/>
              <a:t> 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i="1" dirty="0" smtClean="0"/>
              <a:t>JF2af2</a:t>
            </a:r>
            <a:r>
              <a:rPr lang="en-US" dirty="0" smtClean="0"/>
              <a:t> </a:t>
            </a:r>
            <a:r>
              <a:rPr lang="en-US" dirty="0" err="1" smtClean="0"/>
              <a:t>superfamilija</a:t>
            </a:r>
            <a:r>
              <a:rPr lang="en-US" dirty="0" smtClean="0"/>
              <a:t>, </a:t>
            </a:r>
            <a:r>
              <a:rPr lang="en-US" dirty="0" err="1" smtClean="0"/>
              <a:t>detektovana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letu</a:t>
            </a:r>
            <a:r>
              <a:rPr lang="en-US" dirty="0" smtClean="0"/>
              <a:t>  </a:t>
            </a:r>
            <a:r>
              <a:rPr lang="en-US" dirty="0" err="1" smtClean="0"/>
              <a:t>supersonicnog</a:t>
            </a:r>
            <a:r>
              <a:rPr lang="en-US" dirty="0" smtClean="0"/>
              <a:t>  Concord-a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 bwMode="auto">
          <a:xfrm>
            <a:off x="425531" y="1447800"/>
            <a:ext cx="8001000" cy="914400"/>
          </a:xfrm>
          <a:prstGeom prst="roundRect">
            <a:avLst/>
          </a:prstGeom>
          <a:solidFill>
            <a:srgbClr val="00206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Planarni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dogadjaji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imaju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izvor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neposredno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iznad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detektora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Eksperimenti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nivou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mora</a:t>
            </a:r>
            <a:r>
              <a:rPr lang="en-US" dirty="0" smtClean="0">
                <a:solidFill>
                  <a:schemeClr val="bg1"/>
                </a:solidFill>
              </a:rPr>
              <a:t> ne vide </a:t>
            </a:r>
            <a:r>
              <a:rPr lang="en-US" dirty="0" err="1" smtClean="0">
                <a:solidFill>
                  <a:schemeClr val="bg1"/>
                </a:solidFill>
              </a:rPr>
              <a:t>ovaj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efekat</a:t>
            </a:r>
            <a:r>
              <a:rPr lang="en-US" dirty="0" smtClean="0">
                <a:solidFill>
                  <a:schemeClr val="bg1"/>
                </a:solidFill>
              </a:rPr>
              <a:t>! </a:t>
            </a:r>
            <a:r>
              <a:rPr lang="en-US" sz="2800" baseline="-25000" dirty="0" smtClean="0">
                <a:solidFill>
                  <a:schemeClr val="bg1"/>
                </a:solidFill>
              </a:rPr>
              <a:t>  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2743200"/>
            <a:ext cx="4481565" cy="193899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US" dirty="0"/>
              <a:t>Mt. </a:t>
            </a:r>
            <a:r>
              <a:rPr lang="en-US" dirty="0" err="1" smtClean="0"/>
              <a:t>Kanbala</a:t>
            </a:r>
            <a:r>
              <a:rPr lang="en-US" dirty="0"/>
              <a:t> </a:t>
            </a:r>
            <a:r>
              <a:rPr lang="en-US" dirty="0" smtClean="0"/>
              <a:t>(China)</a:t>
            </a:r>
            <a:r>
              <a:rPr lang="en-US" b="1" dirty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en-US" b="1" dirty="0" smtClean="0">
              <a:solidFill>
                <a:srgbClr val="FF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 </a:t>
            </a:r>
            <a:r>
              <a:rPr lang="en-US" b="1" dirty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&gt; 700 </a:t>
            </a:r>
            <a:r>
              <a:rPr lang="en-US" b="1" dirty="0" err="1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TeV</a:t>
            </a:r>
            <a:r>
              <a:rPr lang="en-US" b="1" dirty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b="1" dirty="0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en-US" b="1" dirty="0" smtClean="0"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3 od 6 </a:t>
            </a:r>
            <a:r>
              <a:rPr lang="en-US" b="1" dirty="0" err="1" smtClean="0"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dogadjaja</a:t>
            </a:r>
            <a:endParaRPr lang="en-US" dirty="0" smtClean="0">
              <a:solidFill>
                <a:srgbClr val="0070C0"/>
              </a:solidFill>
            </a:endParaRPr>
          </a:p>
          <a:p>
            <a:endParaRPr lang="en-US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US" dirty="0" err="1" smtClean="0"/>
              <a:t>Dva</a:t>
            </a:r>
            <a:r>
              <a:rPr lang="en-US" dirty="0" smtClean="0"/>
              <a:t> </a:t>
            </a:r>
            <a:r>
              <a:rPr lang="en-US" dirty="0" err="1" smtClean="0"/>
              <a:t>eksperimenta</a:t>
            </a:r>
            <a:r>
              <a:rPr lang="en-US" dirty="0" smtClean="0"/>
              <a:t> u </a:t>
            </a:r>
            <a:r>
              <a:rPr lang="en-US" dirty="0" err="1" smtClean="0"/>
              <a:t>stratosferi</a:t>
            </a:r>
            <a:endParaRPr lang="en-US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 &gt; 1000 </a:t>
            </a:r>
            <a:r>
              <a:rPr lang="en-US" b="1" dirty="0" err="1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TeV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51558" name="Picture 6" descr="http://www.symmetrymagazine.org/breaking/wp-content/uploads/2010/05/CE0043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122" y="2667000"/>
            <a:ext cx="2964833" cy="382364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 bwMode="auto">
          <a:xfrm>
            <a:off x="267613" y="3712696"/>
            <a:ext cx="4846320" cy="9144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endParaRPr lang="en-US" sz="200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981200" y="300210"/>
            <a:ext cx="5409241" cy="8382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Eksperimentalna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podrska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sz="32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26031" y="5287475"/>
            <a:ext cx="1288969" cy="40011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l-GR" sz="2000" b="1" dirty="0">
                <a:solidFill>
                  <a:srgbClr val="FF0000"/>
                </a:solidFill>
              </a:rPr>
              <a:t>λ</a:t>
            </a:r>
            <a:r>
              <a:rPr lang="en-US" sz="2000" b="1" dirty="0">
                <a:solidFill>
                  <a:srgbClr val="FF0000"/>
                </a:solidFill>
              </a:rPr>
              <a:t> = </a:t>
            </a:r>
            <a:r>
              <a:rPr lang="en-US" sz="2000" b="1" dirty="0" smtClean="0">
                <a:solidFill>
                  <a:srgbClr val="FF0000"/>
                </a:solidFill>
              </a:rPr>
              <a:t>0.99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92164" y="6290594"/>
            <a:ext cx="1288969" cy="40011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l-GR" sz="2000" b="1" dirty="0">
                <a:solidFill>
                  <a:srgbClr val="FF0000"/>
                </a:solidFill>
              </a:rPr>
              <a:t>λ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>
                <a:solidFill>
                  <a:srgbClr val="FF0000"/>
                </a:solidFill>
              </a:rPr>
              <a:t>= </a:t>
            </a:r>
            <a:r>
              <a:rPr lang="en-US" sz="2000" b="1" smtClean="0">
                <a:solidFill>
                  <a:srgbClr val="FF0000"/>
                </a:solidFill>
              </a:rPr>
              <a:t>0.998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19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919708" y="306909"/>
            <a:ext cx="5456981" cy="8382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Moguce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implikacije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za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LHC </a:t>
            </a:r>
            <a:endParaRPr lang="en-US" sz="32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388808" y="1676400"/>
            <a:ext cx="8221792" cy="609600"/>
          </a:xfrm>
          <a:prstGeom prst="roundRect">
            <a:avLst/>
          </a:prstGeom>
          <a:solidFill>
            <a:srgbClr val="002060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Ako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planarni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dogadjaji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na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dirty="0" smtClean="0">
                <a:solidFill>
                  <a:srgbClr val="FFFF00"/>
                </a:solidFill>
                <a:effectLst/>
              </a:rPr>
              <a:t>E</a:t>
            </a:r>
            <a:r>
              <a:rPr lang="en-US" baseline="-25000" dirty="0" smtClean="0">
                <a:solidFill>
                  <a:srgbClr val="FFFF00"/>
                </a:solidFill>
                <a:effectLst/>
              </a:rPr>
              <a:t>COM </a:t>
            </a:r>
            <a:r>
              <a:rPr lang="en-US" dirty="0">
                <a:solidFill>
                  <a:srgbClr val="FFFF00"/>
                </a:solidFill>
                <a:effectLst/>
              </a:rPr>
              <a:t>&gt; 4 </a:t>
            </a:r>
            <a:r>
              <a:rPr lang="en-US" dirty="0" err="1">
                <a:solidFill>
                  <a:srgbClr val="FFFF00"/>
                </a:solidFill>
                <a:effectLst/>
              </a:rPr>
              <a:t>TeV</a:t>
            </a:r>
            <a:r>
              <a:rPr 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/>
              </a:rPr>
              <a:t>nisu</a:t>
            </a:r>
            <a:r>
              <a:rPr lang="en-US" dirty="0" smtClean="0">
                <a:solidFill>
                  <a:schemeClr val="bg1"/>
                </a:solidFill>
                <a:effectLst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/>
              </a:rPr>
              <a:t>fluktuacija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8" name="Right Arrow 7"/>
          <p:cNvSpPr/>
          <p:nvPr/>
        </p:nvSpPr>
        <p:spPr bwMode="auto">
          <a:xfrm rot="5400000">
            <a:off x="3919719" y="2540407"/>
            <a:ext cx="624839" cy="832121"/>
          </a:xfrm>
          <a:prstGeom prst="rightArrow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eaLnBrk="0" hangingPunct="0">
              <a:defRPr/>
            </a:pPr>
            <a:endParaRPr lang="en-US" dirty="0">
              <a:latin typeface="Arial" charset="0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388808" y="3429000"/>
            <a:ext cx="8221792" cy="762000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LHC bi </a:t>
            </a:r>
            <a:r>
              <a:rPr lang="en-US" sz="3200" b="1" dirty="0" err="1" smtClean="0">
                <a:solidFill>
                  <a:schemeClr val="bg1"/>
                </a:solidFill>
              </a:rPr>
              <a:t>mogao</a:t>
            </a:r>
            <a:r>
              <a:rPr lang="en-US" sz="3200" b="1" dirty="0" smtClean="0">
                <a:solidFill>
                  <a:schemeClr val="bg1"/>
                </a:solidFill>
              </a:rPr>
              <a:t> da </a:t>
            </a:r>
            <a:r>
              <a:rPr lang="en-US" sz="3200" b="1" dirty="0" err="1" smtClean="0">
                <a:solidFill>
                  <a:schemeClr val="bg1"/>
                </a:solidFill>
              </a:rPr>
              <a:t>detektuje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slicne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dogadjaje</a:t>
            </a:r>
            <a:endParaRPr lang="en-US" sz="32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153602" name="Picture 2" descr="LHC-magnet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91000"/>
            <a:ext cx="2821352" cy="280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03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805" y="3200400"/>
            <a:ext cx="9031995" cy="46166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7030A0"/>
                </a:solidFill>
                <a:effectLst/>
              </a:rPr>
              <a:t> 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Cross-section se </a:t>
            </a:r>
            <a:r>
              <a:rPr lang="en-US" b="1" dirty="0" err="1" smtClean="0"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menja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zbog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redukovanog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faznog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prostora</a:t>
            </a:r>
            <a:endParaRPr lang="en-US" b="1" dirty="0" smtClean="0">
              <a:solidFill>
                <a:srgbClr val="7030A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438400" y="300210"/>
            <a:ext cx="3580441" cy="8382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LHC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signatura</a:t>
            </a:r>
            <a:endParaRPr lang="en-US" sz="32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931479" y="1648178"/>
            <a:ext cx="6594282" cy="914400"/>
          </a:xfrm>
          <a:prstGeom prst="roundRect">
            <a:avLst/>
          </a:prstGeom>
          <a:solidFill>
            <a:srgbClr val="00206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i="1" dirty="0" err="1" smtClean="0">
                <a:solidFill>
                  <a:schemeClr val="bg1"/>
                </a:solidFill>
              </a:rPr>
              <a:t>Ako</a:t>
            </a:r>
            <a:r>
              <a:rPr lang="en-US" i="1" dirty="0" smtClean="0">
                <a:solidFill>
                  <a:schemeClr val="bg1"/>
                </a:solidFill>
              </a:rPr>
              <a:t> je  </a:t>
            </a:r>
            <a:r>
              <a:rPr lang="en-US" i="1" dirty="0" err="1" smtClean="0">
                <a:solidFill>
                  <a:schemeClr val="bg1"/>
                </a:solidFill>
              </a:rPr>
              <a:t>fundamentalna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fizika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visokih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energija</a:t>
            </a:r>
            <a:r>
              <a:rPr lang="en-US" i="1" dirty="0" smtClean="0">
                <a:solidFill>
                  <a:schemeClr val="bg1"/>
                </a:solidFill>
              </a:rPr>
              <a:t> 2d , </a:t>
            </a:r>
          </a:p>
          <a:p>
            <a:r>
              <a:rPr lang="en-US" i="1" dirty="0" err="1" smtClean="0">
                <a:solidFill>
                  <a:schemeClr val="bg1"/>
                </a:solidFill>
              </a:rPr>
              <a:t>bez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obzira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na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konkretan</a:t>
            </a:r>
            <a:r>
              <a:rPr lang="en-US" i="1" dirty="0" smtClean="0">
                <a:solidFill>
                  <a:schemeClr val="bg1"/>
                </a:solidFill>
              </a:rPr>
              <a:t> model: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313" y="3733800"/>
            <a:ext cx="9031995" cy="120032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>
            <a:spAutoFit/>
          </a:bodyPr>
          <a:lstStyle/>
          <a:p>
            <a:endParaRPr lang="en-US" b="1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S</a:t>
            </a:r>
            <a:r>
              <a:rPr lang="en-US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cattering </a:t>
            </a:r>
            <a:r>
              <a:rPr lang="en-US" b="1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procesi</a:t>
            </a:r>
            <a:r>
              <a:rPr lang="en-US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viseg</a:t>
            </a:r>
            <a:r>
              <a:rPr lang="en-US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reda</a:t>
            </a:r>
            <a:r>
              <a:rPr lang="en-US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postaju</a:t>
            </a:r>
            <a:r>
              <a:rPr lang="en-US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planarni</a:t>
            </a:r>
            <a:endParaRPr lang="en-US" b="1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endParaRPr lang="en-US" b="1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2005" y="4648200"/>
            <a:ext cx="9031995" cy="83099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>
            <a:spAutoFit/>
          </a:bodyPr>
          <a:lstStyle/>
          <a:p>
            <a:endParaRPr lang="en-US" b="1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 err="1" smtClean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Snopovi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dovoljno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visoke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energije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postaju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elipticni</a:t>
            </a:r>
            <a:endParaRPr lang="en-US" b="1" i="1" dirty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022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263694" y="152400"/>
            <a:ext cx="6324600" cy="8382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    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Ocuvanje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3d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impulsa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263694" y="1195064"/>
            <a:ext cx="6324600" cy="990600"/>
          </a:xfrm>
          <a:prstGeom prst="round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Ako</a:t>
            </a:r>
            <a:r>
              <a:rPr lang="en-US" dirty="0" smtClean="0">
                <a:solidFill>
                  <a:srgbClr val="FFFF00"/>
                </a:solidFill>
              </a:rPr>
              <a:t> je  </a:t>
            </a:r>
            <a:r>
              <a:rPr lang="el-GR" dirty="0" smtClean="0">
                <a:solidFill>
                  <a:srgbClr val="FFFF00"/>
                </a:solidFill>
              </a:rPr>
              <a:t>λ</a:t>
            </a:r>
            <a:r>
              <a:rPr lang="en-US" baseline="-25000" dirty="0" smtClean="0">
                <a:solidFill>
                  <a:srgbClr val="FFFF00"/>
                </a:solidFill>
              </a:rPr>
              <a:t>de </a:t>
            </a:r>
            <a:r>
              <a:rPr lang="en-US" baseline="-25000" dirty="0">
                <a:solidFill>
                  <a:srgbClr val="FFFF00"/>
                </a:solidFill>
              </a:rPr>
              <a:t>Broglie </a:t>
            </a:r>
            <a:r>
              <a:rPr lang="en-US" dirty="0" smtClean="0">
                <a:solidFill>
                  <a:srgbClr val="FFFF00"/>
                </a:solidFill>
              </a:rPr>
              <a:t>&lt;  L</a:t>
            </a:r>
            <a:r>
              <a:rPr lang="en-US" baseline="-25000" dirty="0" smtClean="0">
                <a:solidFill>
                  <a:srgbClr val="FFFF00"/>
                </a:solidFill>
              </a:rPr>
              <a:t>3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 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cestica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propagira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lokalno</a:t>
            </a:r>
            <a:r>
              <a:rPr lang="en-US" dirty="0" smtClean="0">
                <a:solidFill>
                  <a:srgbClr val="FFFF00"/>
                </a:solidFill>
              </a:rPr>
              <a:t> u 2d, </a:t>
            </a:r>
            <a:r>
              <a:rPr lang="en-US" dirty="0" err="1" smtClean="0">
                <a:solidFill>
                  <a:srgbClr val="FFFF00"/>
                </a:solidFill>
              </a:rPr>
              <a:t>umesto</a:t>
            </a:r>
            <a:r>
              <a:rPr lang="en-US" dirty="0" smtClean="0">
                <a:solidFill>
                  <a:srgbClr val="FFFF00"/>
                </a:solidFill>
              </a:rPr>
              <a:t> u 3d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i="1" dirty="0" smtClean="0">
              <a:solidFill>
                <a:srgbClr val="FFFF00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27173" y="4392711"/>
            <a:ext cx="7417685" cy="990600"/>
          </a:xfrm>
          <a:prstGeom prst="round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Da bi </a:t>
            </a:r>
            <a:r>
              <a:rPr lang="en-US" dirty="0" err="1" smtClean="0">
                <a:solidFill>
                  <a:srgbClr val="FFFF00"/>
                </a:solidFill>
              </a:rPr>
              <a:t>sacuvali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3d </a:t>
            </a:r>
            <a:r>
              <a:rPr lang="en-US" dirty="0" err="1" smtClean="0">
                <a:solidFill>
                  <a:srgbClr val="FFFF00"/>
                </a:solidFill>
              </a:rPr>
              <a:t>impuls</a:t>
            </a:r>
            <a:r>
              <a:rPr lang="en-US" dirty="0" smtClean="0">
                <a:solidFill>
                  <a:srgbClr val="FFFF00"/>
                </a:solidFill>
              </a:rPr>
              <a:t> u </a:t>
            </a:r>
            <a:r>
              <a:rPr lang="en-US" dirty="0" err="1" smtClean="0">
                <a:solidFill>
                  <a:srgbClr val="FFFF00"/>
                </a:solidFill>
              </a:rPr>
              <a:t>propagacijama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na</a:t>
            </a:r>
            <a:r>
              <a:rPr lang="en-US" dirty="0" smtClean="0">
                <a:solidFill>
                  <a:srgbClr val="FFFF00"/>
                </a:solidFill>
              </a:rPr>
              <a:t>  L &gt;&gt; L</a:t>
            </a:r>
            <a:r>
              <a:rPr lang="en-US" baseline="-25000" dirty="0" smtClean="0">
                <a:solidFill>
                  <a:srgbClr val="FFFF00"/>
                </a:solidFill>
              </a:rPr>
              <a:t>3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resetka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mora</a:t>
            </a:r>
            <a:r>
              <a:rPr lang="en-US" dirty="0" smtClean="0">
                <a:solidFill>
                  <a:srgbClr val="FFFF00"/>
                </a:solidFill>
              </a:rPr>
              <a:t> da </a:t>
            </a:r>
            <a:r>
              <a:rPr lang="en-US" dirty="0" err="1" smtClean="0">
                <a:solidFill>
                  <a:srgbClr val="FFFF00"/>
                </a:solidFill>
              </a:rPr>
              <a:t>absorbuje</a:t>
            </a:r>
            <a:r>
              <a:rPr lang="en-US" dirty="0" smtClean="0">
                <a:solidFill>
                  <a:srgbClr val="FFFF00"/>
                </a:solidFill>
              </a:rPr>
              <a:t> i re-</a:t>
            </a:r>
            <a:r>
              <a:rPr lang="en-US" dirty="0" err="1" smtClean="0">
                <a:solidFill>
                  <a:srgbClr val="FFFF00"/>
                </a:solidFill>
              </a:rPr>
              <a:t>emituje</a:t>
            </a:r>
            <a:r>
              <a:rPr lang="en-US" dirty="0" smtClean="0">
                <a:solidFill>
                  <a:srgbClr val="FFFF00"/>
                </a:solidFill>
              </a:rPr>
              <a:t> p</a:t>
            </a:r>
            <a:r>
              <a:rPr lang="en-US" baseline="-50000" dirty="0" smtClean="0">
                <a:solidFill>
                  <a:srgbClr val="FFFF00"/>
                </a:solidFill>
              </a:rPr>
              <a:t>┴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4343400" y="1337736"/>
            <a:ext cx="624839" cy="274320"/>
          </a:xfrm>
          <a:prstGeom prst="rightArrow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0" hangingPunct="0">
              <a:defRPr/>
            </a:pPr>
            <a:endParaRPr lang="en-US" dirty="0">
              <a:latin typeface="Arial" charset="0"/>
              <a:cs typeface="+mn-cs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6805049" y="3505200"/>
            <a:ext cx="738751" cy="879513"/>
          </a:xfrm>
          <a:custGeom>
            <a:avLst/>
            <a:gdLst>
              <a:gd name="connsiteX0" fmla="*/ 377949 w 1165961"/>
              <a:gd name="connsiteY0" fmla="*/ 1112703 h 1112703"/>
              <a:gd name="connsiteX1" fmla="*/ 25409 w 1165961"/>
              <a:gd name="connsiteY1" fmla="*/ 727113 h 1112703"/>
              <a:gd name="connsiteX2" fmla="*/ 994893 w 1165961"/>
              <a:gd name="connsiteY2" fmla="*/ 374573 h 1112703"/>
              <a:gd name="connsiteX3" fmla="*/ 1160146 w 1165961"/>
              <a:gd name="connsiteY3" fmla="*/ 0 h 111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5961" h="1112703">
                <a:moveTo>
                  <a:pt x="377949" y="1112703"/>
                </a:moveTo>
                <a:cubicBezTo>
                  <a:pt x="150267" y="981419"/>
                  <a:pt x="-77415" y="850135"/>
                  <a:pt x="25409" y="727113"/>
                </a:cubicBezTo>
                <a:cubicBezTo>
                  <a:pt x="128233" y="604091"/>
                  <a:pt x="805770" y="495758"/>
                  <a:pt x="994893" y="374573"/>
                </a:cubicBezTo>
                <a:cubicBezTo>
                  <a:pt x="1184016" y="253388"/>
                  <a:pt x="1172081" y="126694"/>
                  <a:pt x="1160146" y="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7554130" y="3657600"/>
            <a:ext cx="190728" cy="231354"/>
          </a:xfrm>
          <a:custGeom>
            <a:avLst/>
            <a:gdLst>
              <a:gd name="connsiteX0" fmla="*/ 190728 w 190728"/>
              <a:gd name="connsiteY0" fmla="*/ 231354 h 231354"/>
              <a:gd name="connsiteX1" fmla="*/ 135643 w 190728"/>
              <a:gd name="connsiteY1" fmla="*/ 187287 h 231354"/>
              <a:gd name="connsiteX2" fmla="*/ 58525 w 190728"/>
              <a:gd name="connsiteY2" fmla="*/ 143219 h 231354"/>
              <a:gd name="connsiteX3" fmla="*/ 25475 w 190728"/>
              <a:gd name="connsiteY3" fmla="*/ 121186 h 231354"/>
              <a:gd name="connsiteX4" fmla="*/ 3441 w 190728"/>
              <a:gd name="connsiteY4" fmla="*/ 0 h 23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728" h="231354">
                <a:moveTo>
                  <a:pt x="190728" y="231354"/>
                </a:moveTo>
                <a:cubicBezTo>
                  <a:pt x="172366" y="216665"/>
                  <a:pt x="155208" y="200330"/>
                  <a:pt x="135643" y="187287"/>
                </a:cubicBezTo>
                <a:cubicBezTo>
                  <a:pt x="111008" y="170864"/>
                  <a:pt x="83913" y="158452"/>
                  <a:pt x="58525" y="143219"/>
                </a:cubicBezTo>
                <a:cubicBezTo>
                  <a:pt x="47172" y="136407"/>
                  <a:pt x="36492" y="128530"/>
                  <a:pt x="25475" y="121186"/>
                </a:cubicBezTo>
                <a:cubicBezTo>
                  <a:pt x="-12855" y="63691"/>
                  <a:pt x="3441" y="101376"/>
                  <a:pt x="3441" y="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7028761" y="3192088"/>
            <a:ext cx="916084" cy="1379912"/>
          </a:xfrm>
          <a:custGeom>
            <a:avLst/>
            <a:gdLst>
              <a:gd name="connsiteX0" fmla="*/ 0 w 916084"/>
              <a:gd name="connsiteY0" fmla="*/ 1379912 h 1379912"/>
              <a:gd name="connsiteX1" fmla="*/ 914400 w 916084"/>
              <a:gd name="connsiteY1" fmla="*/ 2804 h 1379912"/>
              <a:gd name="connsiteX2" fmla="*/ 242372 w 916084"/>
              <a:gd name="connsiteY2" fmla="*/ 1016355 h 1379912"/>
              <a:gd name="connsiteX3" fmla="*/ 837282 w 916084"/>
              <a:gd name="connsiteY3" fmla="*/ 807035 h 137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084" h="1379912">
                <a:moveTo>
                  <a:pt x="0" y="1379912"/>
                </a:moveTo>
                <a:lnTo>
                  <a:pt x="914400" y="2804"/>
                </a:lnTo>
                <a:cubicBezTo>
                  <a:pt x="954795" y="-57789"/>
                  <a:pt x="255225" y="882317"/>
                  <a:pt x="242372" y="1016355"/>
                </a:cubicBezTo>
                <a:cubicBezTo>
                  <a:pt x="229519" y="1150393"/>
                  <a:pt x="533400" y="978714"/>
                  <a:pt x="837282" y="807035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899094" y="2379643"/>
            <a:ext cx="787706" cy="1355075"/>
          </a:xfrm>
          <a:custGeom>
            <a:avLst/>
            <a:gdLst>
              <a:gd name="connsiteX0" fmla="*/ 0 w 0"/>
              <a:gd name="connsiteY0" fmla="*/ 0 h 1355075"/>
              <a:gd name="connsiteX1" fmla="*/ 0 w 0"/>
              <a:gd name="connsiteY1" fmla="*/ 1355075 h 1355075"/>
              <a:gd name="connsiteX2" fmla="*/ 0 w 0"/>
              <a:gd name="connsiteY2" fmla="*/ 1355075 h 1355075"/>
              <a:gd name="connsiteX3" fmla="*/ 0 w 0"/>
              <a:gd name="connsiteY3" fmla="*/ 1355075 h 135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h="1355075">
                <a:moveTo>
                  <a:pt x="0" y="0"/>
                </a:moveTo>
                <a:lnTo>
                  <a:pt x="0" y="1355075"/>
                </a:lnTo>
                <a:lnTo>
                  <a:pt x="0" y="1355075"/>
                </a:lnTo>
                <a:lnTo>
                  <a:pt x="0" y="1355075"/>
                </a:ln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8839200" y="821852"/>
            <a:ext cx="1544588" cy="2285664"/>
          </a:xfrm>
          <a:custGeom>
            <a:avLst/>
            <a:gdLst>
              <a:gd name="connsiteX0" fmla="*/ 0 w 1544588"/>
              <a:gd name="connsiteY0" fmla="*/ 0 h 2285664"/>
              <a:gd name="connsiteX1" fmla="*/ 176270 w 1544588"/>
              <a:gd name="connsiteY1" fmla="*/ 2214390 h 2285664"/>
              <a:gd name="connsiteX2" fmla="*/ 583894 w 1544588"/>
              <a:gd name="connsiteY2" fmla="*/ 1641513 h 2285664"/>
              <a:gd name="connsiteX3" fmla="*/ 771181 w 1544588"/>
              <a:gd name="connsiteY3" fmla="*/ 638978 h 228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4588" h="2285664">
                <a:moveTo>
                  <a:pt x="0" y="0"/>
                </a:moveTo>
                <a:cubicBezTo>
                  <a:pt x="39477" y="970402"/>
                  <a:pt x="78954" y="1940805"/>
                  <a:pt x="176270" y="2214390"/>
                </a:cubicBezTo>
                <a:cubicBezTo>
                  <a:pt x="273586" y="2487975"/>
                  <a:pt x="484742" y="1904082"/>
                  <a:pt x="583894" y="1641513"/>
                </a:cubicBezTo>
                <a:cubicBezTo>
                  <a:pt x="683046" y="1378944"/>
                  <a:pt x="2568766" y="1142082"/>
                  <a:pt x="771181" y="638978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089506" y="2242187"/>
            <a:ext cx="4355388" cy="1987898"/>
            <a:chOff x="2106372" y="2667000"/>
            <a:chExt cx="4812588" cy="2214265"/>
          </a:xfrm>
        </p:grpSpPr>
        <p:sp>
          <p:nvSpPr>
            <p:cNvPr id="23" name="Flowchart: Data 22"/>
            <p:cNvSpPr/>
            <p:nvPr/>
          </p:nvSpPr>
          <p:spPr bwMode="auto">
            <a:xfrm>
              <a:off x="3124200" y="3124200"/>
              <a:ext cx="3200400" cy="993648"/>
            </a:xfrm>
            <a:prstGeom prst="flowChartInputOutput">
              <a:avLst/>
            </a:prstGeom>
            <a:pattFill prst="lgGrid">
              <a:fgClr>
                <a:schemeClr val="bg2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254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cxnSp>
          <p:nvCxnSpPr>
            <p:cNvPr id="24" name="Straight Arrow Connector 23"/>
            <p:cNvCxnSpPr>
              <a:endCxn id="23" idx="5"/>
            </p:cNvCxnSpPr>
            <p:nvPr/>
          </p:nvCxnSpPr>
          <p:spPr bwMode="auto">
            <a:xfrm>
              <a:off x="3505200" y="3581400"/>
              <a:ext cx="2499360" cy="3962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25" name="Group 24"/>
            <p:cNvGrpSpPr/>
            <p:nvPr/>
          </p:nvGrpSpPr>
          <p:grpSpPr>
            <a:xfrm>
              <a:off x="2590800" y="2667000"/>
              <a:ext cx="914400" cy="934212"/>
              <a:chOff x="2590800" y="2667000"/>
              <a:chExt cx="914400" cy="934212"/>
            </a:xfrm>
          </p:grpSpPr>
          <p:cxnSp>
            <p:nvCxnSpPr>
              <p:cNvPr id="34" name="Straight Arrow Connector 33"/>
              <p:cNvCxnSpPr/>
              <p:nvPr/>
            </p:nvCxnSpPr>
            <p:spPr bwMode="auto">
              <a:xfrm>
                <a:off x="2590800" y="2667000"/>
                <a:ext cx="914400" cy="91440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5" name="Straight Arrow Connector 34"/>
              <p:cNvCxnSpPr/>
              <p:nvPr/>
            </p:nvCxnSpPr>
            <p:spPr bwMode="auto">
              <a:xfrm>
                <a:off x="2590800" y="2667000"/>
                <a:ext cx="0" cy="93421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6" name="Straight Arrow Connector 35"/>
              <p:cNvCxnSpPr/>
              <p:nvPr/>
            </p:nvCxnSpPr>
            <p:spPr bwMode="auto">
              <a:xfrm flipV="1">
                <a:off x="2590800" y="3581400"/>
                <a:ext cx="914400" cy="1981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26" name="Group 25"/>
            <p:cNvGrpSpPr/>
            <p:nvPr/>
          </p:nvGrpSpPr>
          <p:grpSpPr>
            <a:xfrm>
              <a:off x="6004560" y="3607106"/>
              <a:ext cx="914400" cy="934212"/>
              <a:chOff x="2590800" y="2667000"/>
              <a:chExt cx="914400" cy="934212"/>
            </a:xfrm>
          </p:grpSpPr>
          <p:cxnSp>
            <p:nvCxnSpPr>
              <p:cNvPr id="31" name="Straight Arrow Connector 30"/>
              <p:cNvCxnSpPr/>
              <p:nvPr/>
            </p:nvCxnSpPr>
            <p:spPr bwMode="auto">
              <a:xfrm>
                <a:off x="2590800" y="2667000"/>
                <a:ext cx="914400" cy="91440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2" name="Straight Arrow Connector 31"/>
              <p:cNvCxnSpPr/>
              <p:nvPr/>
            </p:nvCxnSpPr>
            <p:spPr bwMode="auto">
              <a:xfrm>
                <a:off x="2590800" y="2667000"/>
                <a:ext cx="0" cy="93421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3" name="Straight Arrow Connector 32"/>
              <p:cNvCxnSpPr/>
              <p:nvPr/>
            </p:nvCxnSpPr>
            <p:spPr bwMode="auto">
              <a:xfrm flipV="1">
                <a:off x="2590800" y="3581400"/>
                <a:ext cx="914400" cy="1981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27" name="TextBox 26"/>
            <p:cNvSpPr txBox="1"/>
            <p:nvPr/>
          </p:nvSpPr>
          <p:spPr>
            <a:xfrm>
              <a:off x="2106372" y="2893367"/>
              <a:ext cx="4844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</a:t>
              </a:r>
              <a:r>
                <a:rPr lang="en-US" baseline="-50000" dirty="0" smtClean="0"/>
                <a:t>┴</a:t>
              </a:r>
              <a:endParaRPr lang="en-US" baseline="-50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688755" y="3534714"/>
              <a:ext cx="4219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US" baseline="-36000" dirty="0" smtClean="0"/>
                <a:t>||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520132" y="4044106"/>
              <a:ext cx="4844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</a:t>
              </a:r>
              <a:r>
                <a:rPr lang="en-US" baseline="-50000" dirty="0" smtClean="0"/>
                <a:t>┴</a:t>
              </a:r>
              <a:endParaRPr lang="en-US" baseline="-500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50805" y="4419600"/>
              <a:ext cx="4219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US" baseline="-36000" dirty="0" smtClean="0"/>
                <a:t>||</a:t>
              </a:r>
              <a:endParaRPr lang="en-US" dirty="0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6739802" y="3274705"/>
            <a:ext cx="1159292" cy="46166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prstTxWarp prst="textChevron">
              <a:avLst/>
            </a:prstTxWarp>
            <a:spAutoFit/>
          </a:bodyPr>
          <a:lstStyle/>
          <a:p>
            <a:pPr lvl="0"/>
            <a:r>
              <a:rPr lang="en-US" dirty="0" err="1">
                <a:solidFill>
                  <a:srgbClr val="000000"/>
                </a:solidFill>
              </a:rPr>
              <a:t>branons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2" name="Curved Right Arrow 41"/>
          <p:cNvSpPr/>
          <p:nvPr/>
        </p:nvSpPr>
        <p:spPr bwMode="auto">
          <a:xfrm rot="10179203">
            <a:off x="7175399" y="3746329"/>
            <a:ext cx="375646" cy="1318867"/>
          </a:xfrm>
          <a:prstGeom prst="curved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4782" y="6096000"/>
            <a:ext cx="8874707" cy="40011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Cestica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pamti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svoju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grupnu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brzinu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kroz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kvantnu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interferenciju</a:t>
            </a:r>
            <a:r>
              <a:rPr lang="en-US" sz="2000" dirty="0" smtClean="0">
                <a:solidFill>
                  <a:srgbClr val="FF0000"/>
                </a:solidFill>
              </a:rPr>
              <a:t> vise </a:t>
            </a:r>
            <a:r>
              <a:rPr lang="en-US" sz="2000" dirty="0" err="1" smtClean="0">
                <a:solidFill>
                  <a:srgbClr val="FF0000"/>
                </a:solidFill>
              </a:rPr>
              <a:t>puteva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59104" y="3888954"/>
            <a:ext cx="2210862" cy="40011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Lokalna</a:t>
            </a:r>
            <a:r>
              <a:rPr lang="en-US" sz="2000" dirty="0" smtClean="0"/>
              <a:t> </a:t>
            </a:r>
            <a:r>
              <a:rPr lang="en-US" sz="2000" dirty="0" err="1" smtClean="0"/>
              <a:t>deskripcija</a:t>
            </a:r>
            <a:endParaRPr lang="en-US" sz="2000" dirty="0"/>
          </a:p>
        </p:txBody>
      </p:sp>
      <p:sp>
        <p:nvSpPr>
          <p:cNvPr id="45" name="TextBox 44"/>
          <p:cNvSpPr txBox="1"/>
          <p:nvPr/>
        </p:nvSpPr>
        <p:spPr>
          <a:xfrm>
            <a:off x="621844" y="5604933"/>
            <a:ext cx="2509020" cy="40011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en-US" sz="2000" dirty="0" smtClean="0"/>
              <a:t>Ne-</a:t>
            </a:r>
            <a:r>
              <a:rPr lang="en-US" sz="2000" dirty="0" err="1" smtClean="0"/>
              <a:t>lokalna</a:t>
            </a:r>
            <a:r>
              <a:rPr lang="en-US" sz="2000" dirty="0" smtClean="0"/>
              <a:t> </a:t>
            </a:r>
            <a:r>
              <a:rPr lang="en-US" sz="2000" dirty="0" err="1" smtClean="0"/>
              <a:t>deskripcija</a:t>
            </a:r>
            <a:endParaRPr lang="en-US" sz="20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010067" y="139547"/>
            <a:ext cx="4527506" cy="8382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       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2d scattering   </a:t>
            </a:r>
            <a:endParaRPr lang="en-US" sz="4000" dirty="0" smtClean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34370" y="1195064"/>
            <a:ext cx="8504829" cy="633736"/>
          </a:xfrm>
          <a:prstGeom prst="round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 Da bi scattering bio 2d , </a:t>
            </a:r>
            <a:r>
              <a:rPr lang="en-US" dirty="0" err="1" smtClean="0">
                <a:solidFill>
                  <a:srgbClr val="FFFF00"/>
                </a:solidFill>
              </a:rPr>
              <a:t>talasna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duzina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medijatora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mora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biti</a:t>
            </a:r>
            <a:r>
              <a:rPr lang="en-US" dirty="0" smtClean="0">
                <a:solidFill>
                  <a:srgbClr val="FFFF00"/>
                </a:solidFill>
              </a:rPr>
              <a:t>  </a:t>
            </a:r>
            <a:r>
              <a:rPr lang="en-US" dirty="0">
                <a:solidFill>
                  <a:srgbClr val="FFFF00"/>
                </a:solidFill>
              </a:rPr>
              <a:t>&lt;</a:t>
            </a:r>
            <a:r>
              <a:rPr lang="en-US" dirty="0" smtClean="0">
                <a:solidFill>
                  <a:srgbClr val="FFFF00"/>
                </a:solidFill>
              </a:rPr>
              <a:t> L</a:t>
            </a:r>
            <a:r>
              <a:rPr lang="en-US" baseline="-25000" dirty="0" smtClean="0">
                <a:solidFill>
                  <a:srgbClr val="FFFF00"/>
                </a:solidFill>
              </a:rPr>
              <a:t>3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i="1" dirty="0" smtClean="0">
              <a:solidFill>
                <a:srgbClr val="FFFF00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34371" y="4876800"/>
            <a:ext cx="8047630" cy="666520"/>
          </a:xfrm>
          <a:prstGeom prst="round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   </a:t>
            </a:r>
            <a:r>
              <a:rPr lang="en-US" dirty="0" err="1" smtClean="0">
                <a:solidFill>
                  <a:srgbClr val="FFFF00"/>
                </a:solidFill>
              </a:rPr>
              <a:t>Samo</a:t>
            </a:r>
            <a:r>
              <a:rPr lang="en-US" dirty="0" smtClean="0">
                <a:solidFill>
                  <a:srgbClr val="FFFF00"/>
                </a:solidFill>
              </a:rPr>
              <a:t> “hard scattering” </a:t>
            </a:r>
            <a:r>
              <a:rPr lang="en-US" dirty="0" err="1" smtClean="0">
                <a:solidFill>
                  <a:srgbClr val="FFFF00"/>
                </a:solidFill>
              </a:rPr>
              <a:t>moze</a:t>
            </a:r>
            <a:r>
              <a:rPr lang="en-US" dirty="0" smtClean="0">
                <a:solidFill>
                  <a:srgbClr val="FFFF00"/>
                </a:solidFill>
              </a:rPr>
              <a:t> da </a:t>
            </a:r>
            <a:r>
              <a:rPr lang="en-US" dirty="0" err="1" smtClean="0">
                <a:solidFill>
                  <a:srgbClr val="FFFF00"/>
                </a:solidFill>
              </a:rPr>
              <a:t>testira</a:t>
            </a:r>
            <a:r>
              <a:rPr lang="en-US" dirty="0" smtClean="0">
                <a:solidFill>
                  <a:srgbClr val="FFFF00"/>
                </a:solidFill>
              </a:rPr>
              <a:t> 2d </a:t>
            </a:r>
            <a:r>
              <a:rPr lang="en-US" dirty="0" err="1" smtClean="0">
                <a:solidFill>
                  <a:srgbClr val="FFFF00"/>
                </a:solidFill>
              </a:rPr>
              <a:t>strukturu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prostora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6805049" y="3505200"/>
            <a:ext cx="738751" cy="879513"/>
          </a:xfrm>
          <a:custGeom>
            <a:avLst/>
            <a:gdLst>
              <a:gd name="connsiteX0" fmla="*/ 377949 w 1165961"/>
              <a:gd name="connsiteY0" fmla="*/ 1112703 h 1112703"/>
              <a:gd name="connsiteX1" fmla="*/ 25409 w 1165961"/>
              <a:gd name="connsiteY1" fmla="*/ 727113 h 1112703"/>
              <a:gd name="connsiteX2" fmla="*/ 994893 w 1165961"/>
              <a:gd name="connsiteY2" fmla="*/ 374573 h 1112703"/>
              <a:gd name="connsiteX3" fmla="*/ 1160146 w 1165961"/>
              <a:gd name="connsiteY3" fmla="*/ 0 h 111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5961" h="1112703">
                <a:moveTo>
                  <a:pt x="377949" y="1112703"/>
                </a:moveTo>
                <a:cubicBezTo>
                  <a:pt x="150267" y="981419"/>
                  <a:pt x="-77415" y="850135"/>
                  <a:pt x="25409" y="727113"/>
                </a:cubicBezTo>
                <a:cubicBezTo>
                  <a:pt x="128233" y="604091"/>
                  <a:pt x="805770" y="495758"/>
                  <a:pt x="994893" y="374573"/>
                </a:cubicBezTo>
                <a:cubicBezTo>
                  <a:pt x="1184016" y="253388"/>
                  <a:pt x="1172081" y="126694"/>
                  <a:pt x="1160146" y="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7554130" y="3657600"/>
            <a:ext cx="190728" cy="231354"/>
          </a:xfrm>
          <a:custGeom>
            <a:avLst/>
            <a:gdLst>
              <a:gd name="connsiteX0" fmla="*/ 190728 w 190728"/>
              <a:gd name="connsiteY0" fmla="*/ 231354 h 231354"/>
              <a:gd name="connsiteX1" fmla="*/ 135643 w 190728"/>
              <a:gd name="connsiteY1" fmla="*/ 187287 h 231354"/>
              <a:gd name="connsiteX2" fmla="*/ 58525 w 190728"/>
              <a:gd name="connsiteY2" fmla="*/ 143219 h 231354"/>
              <a:gd name="connsiteX3" fmla="*/ 25475 w 190728"/>
              <a:gd name="connsiteY3" fmla="*/ 121186 h 231354"/>
              <a:gd name="connsiteX4" fmla="*/ 3441 w 190728"/>
              <a:gd name="connsiteY4" fmla="*/ 0 h 23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728" h="231354">
                <a:moveTo>
                  <a:pt x="190728" y="231354"/>
                </a:moveTo>
                <a:cubicBezTo>
                  <a:pt x="172366" y="216665"/>
                  <a:pt x="155208" y="200330"/>
                  <a:pt x="135643" y="187287"/>
                </a:cubicBezTo>
                <a:cubicBezTo>
                  <a:pt x="111008" y="170864"/>
                  <a:pt x="83913" y="158452"/>
                  <a:pt x="58525" y="143219"/>
                </a:cubicBezTo>
                <a:cubicBezTo>
                  <a:pt x="47172" y="136407"/>
                  <a:pt x="36492" y="128530"/>
                  <a:pt x="25475" y="121186"/>
                </a:cubicBezTo>
                <a:cubicBezTo>
                  <a:pt x="-12855" y="63691"/>
                  <a:pt x="3441" y="101376"/>
                  <a:pt x="3441" y="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899094" y="2379643"/>
            <a:ext cx="787706" cy="1355075"/>
          </a:xfrm>
          <a:custGeom>
            <a:avLst/>
            <a:gdLst>
              <a:gd name="connsiteX0" fmla="*/ 0 w 0"/>
              <a:gd name="connsiteY0" fmla="*/ 0 h 1355075"/>
              <a:gd name="connsiteX1" fmla="*/ 0 w 0"/>
              <a:gd name="connsiteY1" fmla="*/ 1355075 h 1355075"/>
              <a:gd name="connsiteX2" fmla="*/ 0 w 0"/>
              <a:gd name="connsiteY2" fmla="*/ 1355075 h 1355075"/>
              <a:gd name="connsiteX3" fmla="*/ 0 w 0"/>
              <a:gd name="connsiteY3" fmla="*/ 1355075 h 135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h="1355075">
                <a:moveTo>
                  <a:pt x="0" y="0"/>
                </a:moveTo>
                <a:lnTo>
                  <a:pt x="0" y="1355075"/>
                </a:lnTo>
                <a:lnTo>
                  <a:pt x="0" y="1355075"/>
                </a:lnTo>
                <a:lnTo>
                  <a:pt x="0" y="1355075"/>
                </a:ln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8839200" y="821852"/>
            <a:ext cx="1544588" cy="2285664"/>
          </a:xfrm>
          <a:custGeom>
            <a:avLst/>
            <a:gdLst>
              <a:gd name="connsiteX0" fmla="*/ 0 w 1544588"/>
              <a:gd name="connsiteY0" fmla="*/ 0 h 2285664"/>
              <a:gd name="connsiteX1" fmla="*/ 176270 w 1544588"/>
              <a:gd name="connsiteY1" fmla="*/ 2214390 h 2285664"/>
              <a:gd name="connsiteX2" fmla="*/ 583894 w 1544588"/>
              <a:gd name="connsiteY2" fmla="*/ 1641513 h 2285664"/>
              <a:gd name="connsiteX3" fmla="*/ 771181 w 1544588"/>
              <a:gd name="connsiteY3" fmla="*/ 638978 h 228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4588" h="2285664">
                <a:moveTo>
                  <a:pt x="0" y="0"/>
                </a:moveTo>
                <a:cubicBezTo>
                  <a:pt x="39477" y="970402"/>
                  <a:pt x="78954" y="1940805"/>
                  <a:pt x="176270" y="2214390"/>
                </a:cubicBezTo>
                <a:cubicBezTo>
                  <a:pt x="273586" y="2487975"/>
                  <a:pt x="484742" y="1904082"/>
                  <a:pt x="583894" y="1641513"/>
                </a:cubicBezTo>
                <a:cubicBezTo>
                  <a:pt x="683046" y="1378944"/>
                  <a:pt x="2568766" y="1142082"/>
                  <a:pt x="771181" y="638978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pic>
        <p:nvPicPr>
          <p:cNvPr id="154626" name="Picture 2" descr="http://www-d0.fnal.gov/Run2Physics/top/top_public_web_pages/images/feynman_tb_yellow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130796"/>
            <a:ext cx="3458546" cy="2326193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26597" y="2572948"/>
            <a:ext cx="2931444" cy="120032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en-US" b="1" dirty="0" smtClean="0"/>
              <a:t>Momentum transfer </a:t>
            </a:r>
          </a:p>
          <a:p>
            <a:r>
              <a:rPr lang="en-US" b="1" dirty="0"/>
              <a:t>Q</a:t>
            </a:r>
            <a:r>
              <a:rPr lang="en-US" b="1" baseline="30000" dirty="0"/>
              <a:t>2</a:t>
            </a:r>
            <a:r>
              <a:rPr lang="en-US" b="1" dirty="0"/>
              <a:t> &gt; </a:t>
            </a:r>
            <a:r>
              <a:rPr lang="el-GR" b="1" dirty="0"/>
              <a:t>Λ</a:t>
            </a:r>
            <a:r>
              <a:rPr lang="en-US" b="1" baseline="-25000" dirty="0"/>
              <a:t>3</a:t>
            </a:r>
            <a:r>
              <a:rPr lang="en-US" b="1" baseline="30000" dirty="0"/>
              <a:t>2   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681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 bwMode="auto">
          <a:xfrm>
            <a:off x="414835" y="1116333"/>
            <a:ext cx="8291015" cy="25908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algn="ctr"/>
            <a:endParaRPr lang="en-US" sz="3600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1451762"/>
            <a:ext cx="80200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en-US" sz="2400" b="1" dirty="0" smtClean="0"/>
              <a:t>   </a:t>
            </a:r>
            <a:r>
              <a:rPr lang="en-US" dirty="0" err="1" smtClean="0"/>
              <a:t>N</a:t>
            </a:r>
            <a:r>
              <a:rPr lang="en-US" sz="2400" dirty="0" err="1" smtClean="0"/>
              <a:t>apravimo</a:t>
            </a:r>
            <a:r>
              <a:rPr lang="en-US" sz="2400" dirty="0" smtClean="0"/>
              <a:t> </a:t>
            </a:r>
            <a:r>
              <a:rPr lang="en-US" sz="2400" dirty="0" err="1" smtClean="0"/>
              <a:t>vrlo</a:t>
            </a:r>
            <a:r>
              <a:rPr lang="en-US" sz="2400" dirty="0" smtClean="0"/>
              <a:t> </a:t>
            </a:r>
            <a:r>
              <a:rPr lang="en-US" sz="2400" dirty="0" err="1" smtClean="0"/>
              <a:t>komlikovan</a:t>
            </a:r>
            <a:r>
              <a:rPr lang="en-US" sz="2400" dirty="0" smtClean="0"/>
              <a:t> model</a:t>
            </a:r>
          </a:p>
          <a:p>
            <a:pPr eaLnBrk="1" hangingPunct="1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dirty="0" err="1" smtClean="0"/>
              <a:t>Uvedemo</a:t>
            </a:r>
            <a:r>
              <a:rPr lang="en-US" sz="2400" dirty="0" smtClean="0"/>
              <a:t> </a:t>
            </a:r>
            <a:r>
              <a:rPr lang="en-US" sz="2400" dirty="0" err="1" smtClean="0"/>
              <a:t>nove</a:t>
            </a:r>
            <a:r>
              <a:rPr lang="en-US" sz="2400" dirty="0" smtClean="0"/>
              <a:t> </a:t>
            </a:r>
            <a:r>
              <a:rPr lang="en-US" sz="2400" dirty="0" err="1" smtClean="0"/>
              <a:t>dimenzije</a:t>
            </a:r>
            <a:r>
              <a:rPr lang="en-US" sz="2400" dirty="0" smtClean="0"/>
              <a:t>, </a:t>
            </a:r>
            <a:r>
              <a:rPr lang="en-US" sz="2400" dirty="0" err="1" smtClean="0"/>
              <a:t>nove</a:t>
            </a:r>
            <a:r>
              <a:rPr lang="en-US" sz="2400" dirty="0" smtClean="0"/>
              <a:t> </a:t>
            </a:r>
            <a:r>
              <a:rPr lang="en-US" sz="2400" dirty="0" err="1" smtClean="0"/>
              <a:t>cestice</a:t>
            </a:r>
            <a:r>
              <a:rPr lang="en-US" sz="2400" dirty="0" smtClean="0"/>
              <a:t>, </a:t>
            </a:r>
            <a:r>
              <a:rPr lang="en-US" sz="2400" dirty="0" err="1" smtClean="0"/>
              <a:t>nove</a:t>
            </a:r>
            <a:r>
              <a:rPr lang="en-US" sz="2400" dirty="0" smtClean="0"/>
              <a:t> </a:t>
            </a:r>
            <a:r>
              <a:rPr lang="en-US" sz="2400" dirty="0" err="1" smtClean="0"/>
              <a:t>strukture</a:t>
            </a:r>
            <a:r>
              <a:rPr lang="en-US" sz="2400" dirty="0" smtClean="0"/>
              <a:t>… 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endParaRPr lang="en-US" dirty="0"/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dirty="0" smtClean="0"/>
              <a:t>I </a:t>
            </a:r>
            <a:r>
              <a:rPr lang="en-US" dirty="0" err="1" smtClean="0"/>
              <a:t>nadamo</a:t>
            </a:r>
            <a:r>
              <a:rPr lang="en-US" dirty="0" smtClean="0"/>
              <a:t> se da </a:t>
            </a:r>
            <a:r>
              <a:rPr lang="en-US" dirty="0" err="1" smtClean="0"/>
              <a:t>ce</a:t>
            </a:r>
            <a:r>
              <a:rPr lang="en-US" dirty="0" smtClean="0"/>
              <a:t> </a:t>
            </a:r>
            <a:r>
              <a:rPr lang="en-US" dirty="0" err="1" smtClean="0"/>
              <a:t>problemi</a:t>
            </a:r>
            <a:r>
              <a:rPr lang="en-US" dirty="0" smtClean="0"/>
              <a:t> </a:t>
            </a:r>
            <a:r>
              <a:rPr lang="en-US" dirty="0" err="1" smtClean="0"/>
              <a:t>cudesno</a:t>
            </a:r>
            <a:r>
              <a:rPr lang="en-US" dirty="0" smtClean="0"/>
              <a:t> </a:t>
            </a:r>
            <a:r>
              <a:rPr lang="en-US" dirty="0" err="1" smtClean="0"/>
              <a:t>nestati</a:t>
            </a:r>
            <a:r>
              <a:rPr lang="en-US" smtClean="0"/>
              <a:t> </a:t>
            </a:r>
            <a:r>
              <a:rPr lang="en-US" sz="2400" smtClean="0"/>
              <a:t> </a:t>
            </a:r>
            <a:endParaRPr lang="en-US" sz="2400" dirty="0" smtClean="0"/>
          </a:p>
        </p:txBody>
      </p:sp>
      <p:sp>
        <p:nvSpPr>
          <p:cNvPr id="12" name="Rounded Rectangle 11"/>
          <p:cNvSpPr/>
          <p:nvPr/>
        </p:nvSpPr>
        <p:spPr bwMode="auto">
          <a:xfrm>
            <a:off x="1752600" y="152400"/>
            <a:ext cx="5257800" cy="822960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rgbClr val="FF0000"/>
                </a:solidFill>
                <a:latin typeface="Arial" charset="0"/>
              </a:rPr>
              <a:t>    </a:t>
            </a:r>
            <a:r>
              <a:rPr lang="en-US" sz="3200" b="1" dirty="0" err="1" smtClean="0">
                <a:solidFill>
                  <a:schemeClr val="tx1"/>
                </a:solidFill>
                <a:latin typeface="Arial" charset="0"/>
              </a:rPr>
              <a:t>Standardna</a:t>
            </a:r>
            <a:r>
              <a:rPr lang="en-US" sz="3200" b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charset="0"/>
              </a:rPr>
              <a:t>filozofija</a:t>
            </a:r>
            <a:endParaRPr lang="en-US" sz="3200" b="1" dirty="0"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5400000">
            <a:off x="3627790" y="1858610"/>
            <a:ext cx="365758" cy="458539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eaLnBrk="0" hangingPunct="0">
              <a:defRPr/>
            </a:pPr>
            <a:endParaRPr lang="en-US" dirty="0">
              <a:latin typeface="Arial" charset="0"/>
              <a:cs typeface="+mn-cs"/>
            </a:endParaRPr>
          </a:p>
        </p:txBody>
      </p:sp>
      <p:sp>
        <p:nvSpPr>
          <p:cNvPr id="13" name="Right Arrow 12"/>
          <p:cNvSpPr/>
          <p:nvPr/>
        </p:nvSpPr>
        <p:spPr bwMode="auto">
          <a:xfrm rot="5400000">
            <a:off x="3627790" y="2614901"/>
            <a:ext cx="365758" cy="458539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eaLnBrk="0" hangingPunct="0">
              <a:defRPr/>
            </a:pPr>
            <a:endParaRPr lang="en-US" dirty="0">
              <a:latin typeface="Arial" charset="0"/>
              <a:cs typeface="+mn-cs"/>
            </a:endParaRPr>
          </a:p>
        </p:txBody>
      </p:sp>
      <p:pic>
        <p:nvPicPr>
          <p:cNvPr id="14" name="Picture 4" descr="http://www.sciencecartoonsplus.com/gallery/math/math07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400279"/>
            <a:ext cx="4724400" cy="33336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556" name="Picture 4" descr="C:\Users\dejan\Desktop\GIFS\79710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475" y="1413724"/>
            <a:ext cx="1168684" cy="85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0" name="Picture 2" descr="http://www.freefoto.com/images/41/07/41_07_9---Wrong-Way-Road-Traffic-Sign_web.jpg?&amp;k=Wrong+Way+Road+Traffic+Sig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"/>
            <a:ext cx="1143000" cy="762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795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010066" y="139547"/>
            <a:ext cx="5533733" cy="8382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       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2d </a:t>
            </a:r>
            <a:r>
              <a:rPr lang="en-US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vs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3d scattering   </a:t>
            </a:r>
            <a:endParaRPr lang="en-US" sz="4000" dirty="0" smtClean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483099" y="1524000"/>
            <a:ext cx="8318460" cy="533400"/>
          </a:xfrm>
          <a:prstGeom prst="round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         Cross-section </a:t>
            </a:r>
            <a:r>
              <a:rPr lang="en-US" dirty="0">
                <a:solidFill>
                  <a:srgbClr val="FFFF00"/>
                </a:solidFill>
              </a:rPr>
              <a:t>u</a:t>
            </a:r>
            <a:r>
              <a:rPr lang="en-US" dirty="0" smtClean="0">
                <a:solidFill>
                  <a:srgbClr val="FFFF00"/>
                </a:solidFill>
              </a:rPr>
              <a:t> 2d je </a:t>
            </a:r>
            <a:r>
              <a:rPr lang="en-US" sz="2800" dirty="0" err="1" smtClean="0">
                <a:solidFill>
                  <a:srgbClr val="FF0000"/>
                </a:solidFill>
              </a:rPr>
              <a:t>linija</a:t>
            </a:r>
            <a:r>
              <a:rPr lang="en-US" dirty="0" smtClean="0">
                <a:solidFill>
                  <a:srgbClr val="FFFF00"/>
                </a:solidFill>
              </a:rPr>
              <a:t>  (</a:t>
            </a:r>
            <a:r>
              <a:rPr lang="en-US" dirty="0" err="1" smtClean="0">
                <a:solidFill>
                  <a:srgbClr val="FFFF00"/>
                </a:solidFill>
              </a:rPr>
              <a:t>nije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disk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kao</a:t>
            </a:r>
            <a:r>
              <a:rPr lang="en-US" dirty="0" smtClean="0">
                <a:solidFill>
                  <a:srgbClr val="FFFF00"/>
                </a:solidFill>
              </a:rPr>
              <a:t> u 3d)</a:t>
            </a:r>
          </a:p>
        </p:txBody>
      </p:sp>
      <p:sp>
        <p:nvSpPr>
          <p:cNvPr id="2" name="Freeform 1"/>
          <p:cNvSpPr/>
          <p:nvPr/>
        </p:nvSpPr>
        <p:spPr>
          <a:xfrm>
            <a:off x="6805049" y="3505200"/>
            <a:ext cx="738751" cy="879513"/>
          </a:xfrm>
          <a:custGeom>
            <a:avLst/>
            <a:gdLst>
              <a:gd name="connsiteX0" fmla="*/ 377949 w 1165961"/>
              <a:gd name="connsiteY0" fmla="*/ 1112703 h 1112703"/>
              <a:gd name="connsiteX1" fmla="*/ 25409 w 1165961"/>
              <a:gd name="connsiteY1" fmla="*/ 727113 h 1112703"/>
              <a:gd name="connsiteX2" fmla="*/ 994893 w 1165961"/>
              <a:gd name="connsiteY2" fmla="*/ 374573 h 1112703"/>
              <a:gd name="connsiteX3" fmla="*/ 1160146 w 1165961"/>
              <a:gd name="connsiteY3" fmla="*/ 0 h 111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5961" h="1112703">
                <a:moveTo>
                  <a:pt x="377949" y="1112703"/>
                </a:moveTo>
                <a:cubicBezTo>
                  <a:pt x="150267" y="981419"/>
                  <a:pt x="-77415" y="850135"/>
                  <a:pt x="25409" y="727113"/>
                </a:cubicBezTo>
                <a:cubicBezTo>
                  <a:pt x="128233" y="604091"/>
                  <a:pt x="805770" y="495758"/>
                  <a:pt x="994893" y="374573"/>
                </a:cubicBezTo>
                <a:cubicBezTo>
                  <a:pt x="1184016" y="253388"/>
                  <a:pt x="1172081" y="126694"/>
                  <a:pt x="1160146" y="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7554130" y="3657600"/>
            <a:ext cx="190728" cy="231354"/>
          </a:xfrm>
          <a:custGeom>
            <a:avLst/>
            <a:gdLst>
              <a:gd name="connsiteX0" fmla="*/ 190728 w 190728"/>
              <a:gd name="connsiteY0" fmla="*/ 231354 h 231354"/>
              <a:gd name="connsiteX1" fmla="*/ 135643 w 190728"/>
              <a:gd name="connsiteY1" fmla="*/ 187287 h 231354"/>
              <a:gd name="connsiteX2" fmla="*/ 58525 w 190728"/>
              <a:gd name="connsiteY2" fmla="*/ 143219 h 231354"/>
              <a:gd name="connsiteX3" fmla="*/ 25475 w 190728"/>
              <a:gd name="connsiteY3" fmla="*/ 121186 h 231354"/>
              <a:gd name="connsiteX4" fmla="*/ 3441 w 190728"/>
              <a:gd name="connsiteY4" fmla="*/ 0 h 23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728" h="231354">
                <a:moveTo>
                  <a:pt x="190728" y="231354"/>
                </a:moveTo>
                <a:cubicBezTo>
                  <a:pt x="172366" y="216665"/>
                  <a:pt x="155208" y="200330"/>
                  <a:pt x="135643" y="187287"/>
                </a:cubicBezTo>
                <a:cubicBezTo>
                  <a:pt x="111008" y="170864"/>
                  <a:pt x="83913" y="158452"/>
                  <a:pt x="58525" y="143219"/>
                </a:cubicBezTo>
                <a:cubicBezTo>
                  <a:pt x="47172" y="136407"/>
                  <a:pt x="36492" y="128530"/>
                  <a:pt x="25475" y="121186"/>
                </a:cubicBezTo>
                <a:cubicBezTo>
                  <a:pt x="-12855" y="63691"/>
                  <a:pt x="3441" y="101376"/>
                  <a:pt x="3441" y="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899094" y="2379643"/>
            <a:ext cx="787706" cy="1355075"/>
          </a:xfrm>
          <a:custGeom>
            <a:avLst/>
            <a:gdLst>
              <a:gd name="connsiteX0" fmla="*/ 0 w 0"/>
              <a:gd name="connsiteY0" fmla="*/ 0 h 1355075"/>
              <a:gd name="connsiteX1" fmla="*/ 0 w 0"/>
              <a:gd name="connsiteY1" fmla="*/ 1355075 h 1355075"/>
              <a:gd name="connsiteX2" fmla="*/ 0 w 0"/>
              <a:gd name="connsiteY2" fmla="*/ 1355075 h 1355075"/>
              <a:gd name="connsiteX3" fmla="*/ 0 w 0"/>
              <a:gd name="connsiteY3" fmla="*/ 1355075 h 135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h="1355075">
                <a:moveTo>
                  <a:pt x="0" y="0"/>
                </a:moveTo>
                <a:lnTo>
                  <a:pt x="0" y="1355075"/>
                </a:lnTo>
                <a:lnTo>
                  <a:pt x="0" y="1355075"/>
                </a:lnTo>
                <a:lnTo>
                  <a:pt x="0" y="1355075"/>
                </a:ln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8839200" y="821852"/>
            <a:ext cx="1544588" cy="2285664"/>
          </a:xfrm>
          <a:custGeom>
            <a:avLst/>
            <a:gdLst>
              <a:gd name="connsiteX0" fmla="*/ 0 w 1544588"/>
              <a:gd name="connsiteY0" fmla="*/ 0 h 2285664"/>
              <a:gd name="connsiteX1" fmla="*/ 176270 w 1544588"/>
              <a:gd name="connsiteY1" fmla="*/ 2214390 h 2285664"/>
              <a:gd name="connsiteX2" fmla="*/ 583894 w 1544588"/>
              <a:gd name="connsiteY2" fmla="*/ 1641513 h 2285664"/>
              <a:gd name="connsiteX3" fmla="*/ 771181 w 1544588"/>
              <a:gd name="connsiteY3" fmla="*/ 638978 h 228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4588" h="2285664">
                <a:moveTo>
                  <a:pt x="0" y="0"/>
                </a:moveTo>
                <a:cubicBezTo>
                  <a:pt x="39477" y="970402"/>
                  <a:pt x="78954" y="1940805"/>
                  <a:pt x="176270" y="2214390"/>
                </a:cubicBezTo>
                <a:cubicBezTo>
                  <a:pt x="273586" y="2487975"/>
                  <a:pt x="484742" y="1904082"/>
                  <a:pt x="583894" y="1641513"/>
                </a:cubicBezTo>
                <a:cubicBezTo>
                  <a:pt x="683046" y="1378944"/>
                  <a:pt x="2568766" y="1142082"/>
                  <a:pt x="771181" y="638978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149" y="2674203"/>
            <a:ext cx="2436116" cy="83099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en-US" b="1" dirty="0" smtClean="0"/>
              <a:t>3d cross section </a:t>
            </a:r>
            <a:r>
              <a:rPr lang="en-US" b="1" baseline="30000" dirty="0" smtClean="0"/>
              <a:t> </a:t>
            </a:r>
            <a:endParaRPr lang="en-US" b="1" baseline="30000" dirty="0"/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290322" y="4232701"/>
            <a:ext cx="2359172" cy="83099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en-US" b="1" dirty="0"/>
              <a:t>2</a:t>
            </a:r>
            <a:r>
              <a:rPr lang="en-US" b="1" dirty="0" smtClean="0"/>
              <a:t>d cross section </a:t>
            </a:r>
            <a:r>
              <a:rPr lang="en-US" b="1" baseline="30000" dirty="0" smtClean="0"/>
              <a:t> </a:t>
            </a:r>
            <a:endParaRPr lang="en-US" b="1" baseline="30000" dirty="0"/>
          </a:p>
          <a:p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1109035" y="2515518"/>
            <a:ext cx="3462965" cy="1219200"/>
            <a:chOff x="1752600" y="1752600"/>
            <a:chExt cx="3698697" cy="1447800"/>
          </a:xfrm>
        </p:grpSpPr>
        <p:cxnSp>
          <p:nvCxnSpPr>
            <p:cNvPr id="23" name="Straight Arrow Connector 22"/>
            <p:cNvCxnSpPr/>
            <p:nvPr/>
          </p:nvCxnSpPr>
          <p:spPr bwMode="auto">
            <a:xfrm>
              <a:off x="1752600" y="1981200"/>
              <a:ext cx="162742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</p:cxnSp>
        <p:cxnSp>
          <p:nvCxnSpPr>
            <p:cNvPr id="24" name="Straight Arrow Connector 23"/>
            <p:cNvCxnSpPr/>
            <p:nvPr/>
          </p:nvCxnSpPr>
          <p:spPr bwMode="auto">
            <a:xfrm flipH="1">
              <a:off x="3808119" y="2971800"/>
              <a:ext cx="16431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</p:cxnSp>
        <p:sp>
          <p:nvSpPr>
            <p:cNvPr id="25" name="Flowchart: Connector 24"/>
            <p:cNvSpPr/>
            <p:nvPr/>
          </p:nvSpPr>
          <p:spPr bwMode="auto">
            <a:xfrm>
              <a:off x="3264351" y="1752600"/>
              <a:ext cx="621849" cy="1447800"/>
            </a:xfrm>
            <a:prstGeom prst="flowChartConnector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241417" y="4282023"/>
            <a:ext cx="3025784" cy="796887"/>
            <a:chOff x="1636923" y="3810000"/>
            <a:chExt cx="3206655" cy="1066800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</p:grpSpPr>
        <p:cxnSp>
          <p:nvCxnSpPr>
            <p:cNvPr id="27" name="Straight Arrow Connector 26"/>
            <p:cNvCxnSpPr/>
            <p:nvPr/>
          </p:nvCxnSpPr>
          <p:spPr bwMode="auto">
            <a:xfrm>
              <a:off x="1636923" y="3810000"/>
              <a:ext cx="162742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 flipH="1">
              <a:off x="3200400" y="4876800"/>
              <a:ext cx="16431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3264351" y="3810000"/>
              <a:ext cx="0" cy="10668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0" name="Rounded Rectangle 29"/>
          <p:cNvSpPr/>
          <p:nvPr/>
        </p:nvSpPr>
        <p:spPr bwMode="auto">
          <a:xfrm>
            <a:off x="228600" y="5943600"/>
            <a:ext cx="8763000" cy="609600"/>
          </a:xfrm>
          <a:prstGeom prst="round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  </a:t>
            </a:r>
            <a:r>
              <a:rPr lang="en-US" dirty="0" err="1" smtClean="0">
                <a:solidFill>
                  <a:srgbClr val="FFFF00"/>
                </a:solidFill>
              </a:rPr>
              <a:t>Fazni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prostor</a:t>
            </a:r>
            <a:r>
              <a:rPr lang="en-US" dirty="0" smtClean="0">
                <a:solidFill>
                  <a:srgbClr val="FFFF00"/>
                </a:solidFill>
              </a:rPr>
              <a:t> ~ d</a:t>
            </a:r>
            <a:r>
              <a:rPr lang="el-GR" dirty="0" smtClean="0">
                <a:solidFill>
                  <a:srgbClr val="FFFF00"/>
                </a:solidFill>
              </a:rPr>
              <a:t>Ω</a:t>
            </a:r>
            <a:r>
              <a:rPr lang="en-US" baseline="-25000" dirty="0" smtClean="0">
                <a:solidFill>
                  <a:srgbClr val="FFFF00"/>
                </a:solidFill>
              </a:rPr>
              <a:t>d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  <a:r>
              <a:rPr lang="en-US" dirty="0" err="1" smtClean="0">
                <a:solidFill>
                  <a:srgbClr val="FFFF00"/>
                </a:solidFill>
              </a:rPr>
              <a:t>totalni</a:t>
            </a:r>
            <a:r>
              <a:rPr lang="en-US" dirty="0" smtClean="0">
                <a:solidFill>
                  <a:srgbClr val="FFFF00"/>
                </a:solidFill>
              </a:rPr>
              <a:t> cross-section </a:t>
            </a:r>
            <a:r>
              <a:rPr lang="en-US" dirty="0" err="1" smtClean="0">
                <a:solidFill>
                  <a:srgbClr val="FFFF00"/>
                </a:solidFill>
              </a:rPr>
              <a:t>redukovan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za</a:t>
            </a:r>
            <a:r>
              <a:rPr lang="en-US" dirty="0" smtClean="0">
                <a:solidFill>
                  <a:srgbClr val="FFFF00"/>
                </a:solidFill>
              </a:rPr>
              <a:t> factor 2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124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 bwMode="auto">
          <a:xfrm>
            <a:off x="533400" y="4384713"/>
            <a:ext cx="7511353" cy="2092287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b="1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endParaRPr lang="en-US" dirty="0" smtClean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b="1" dirty="0" smtClean="0">
              <a:ln w="3175">
                <a:noFill/>
              </a:ln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ln w="3175">
                <a:noFill/>
              </a:ln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533399" y="1869420"/>
            <a:ext cx="7511354" cy="174938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b="1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endParaRPr lang="en-US" dirty="0" smtClean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b="1" dirty="0" smtClean="0">
              <a:ln w="3175">
                <a:noFill/>
              </a:ln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ln w="3175">
                <a:noFill/>
              </a:ln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6805049" y="3505200"/>
            <a:ext cx="738751" cy="879513"/>
          </a:xfrm>
          <a:custGeom>
            <a:avLst/>
            <a:gdLst>
              <a:gd name="connsiteX0" fmla="*/ 377949 w 1165961"/>
              <a:gd name="connsiteY0" fmla="*/ 1112703 h 1112703"/>
              <a:gd name="connsiteX1" fmla="*/ 25409 w 1165961"/>
              <a:gd name="connsiteY1" fmla="*/ 727113 h 1112703"/>
              <a:gd name="connsiteX2" fmla="*/ 994893 w 1165961"/>
              <a:gd name="connsiteY2" fmla="*/ 374573 h 1112703"/>
              <a:gd name="connsiteX3" fmla="*/ 1160146 w 1165961"/>
              <a:gd name="connsiteY3" fmla="*/ 0 h 111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5961" h="1112703">
                <a:moveTo>
                  <a:pt x="377949" y="1112703"/>
                </a:moveTo>
                <a:cubicBezTo>
                  <a:pt x="150267" y="981419"/>
                  <a:pt x="-77415" y="850135"/>
                  <a:pt x="25409" y="727113"/>
                </a:cubicBezTo>
                <a:cubicBezTo>
                  <a:pt x="128233" y="604091"/>
                  <a:pt x="805770" y="495758"/>
                  <a:pt x="994893" y="374573"/>
                </a:cubicBezTo>
                <a:cubicBezTo>
                  <a:pt x="1184016" y="253388"/>
                  <a:pt x="1172081" y="126694"/>
                  <a:pt x="1160146" y="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7554130" y="3657600"/>
            <a:ext cx="190728" cy="231354"/>
          </a:xfrm>
          <a:custGeom>
            <a:avLst/>
            <a:gdLst>
              <a:gd name="connsiteX0" fmla="*/ 190728 w 190728"/>
              <a:gd name="connsiteY0" fmla="*/ 231354 h 231354"/>
              <a:gd name="connsiteX1" fmla="*/ 135643 w 190728"/>
              <a:gd name="connsiteY1" fmla="*/ 187287 h 231354"/>
              <a:gd name="connsiteX2" fmla="*/ 58525 w 190728"/>
              <a:gd name="connsiteY2" fmla="*/ 143219 h 231354"/>
              <a:gd name="connsiteX3" fmla="*/ 25475 w 190728"/>
              <a:gd name="connsiteY3" fmla="*/ 121186 h 231354"/>
              <a:gd name="connsiteX4" fmla="*/ 3441 w 190728"/>
              <a:gd name="connsiteY4" fmla="*/ 0 h 23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728" h="231354">
                <a:moveTo>
                  <a:pt x="190728" y="231354"/>
                </a:moveTo>
                <a:cubicBezTo>
                  <a:pt x="172366" y="216665"/>
                  <a:pt x="155208" y="200330"/>
                  <a:pt x="135643" y="187287"/>
                </a:cubicBezTo>
                <a:cubicBezTo>
                  <a:pt x="111008" y="170864"/>
                  <a:pt x="83913" y="158452"/>
                  <a:pt x="58525" y="143219"/>
                </a:cubicBezTo>
                <a:cubicBezTo>
                  <a:pt x="47172" y="136407"/>
                  <a:pt x="36492" y="128530"/>
                  <a:pt x="25475" y="121186"/>
                </a:cubicBezTo>
                <a:cubicBezTo>
                  <a:pt x="-12855" y="63691"/>
                  <a:pt x="3441" y="101376"/>
                  <a:pt x="3441" y="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899094" y="2379643"/>
            <a:ext cx="787706" cy="1355075"/>
          </a:xfrm>
          <a:custGeom>
            <a:avLst/>
            <a:gdLst>
              <a:gd name="connsiteX0" fmla="*/ 0 w 0"/>
              <a:gd name="connsiteY0" fmla="*/ 0 h 1355075"/>
              <a:gd name="connsiteX1" fmla="*/ 0 w 0"/>
              <a:gd name="connsiteY1" fmla="*/ 1355075 h 1355075"/>
              <a:gd name="connsiteX2" fmla="*/ 0 w 0"/>
              <a:gd name="connsiteY2" fmla="*/ 1355075 h 1355075"/>
              <a:gd name="connsiteX3" fmla="*/ 0 w 0"/>
              <a:gd name="connsiteY3" fmla="*/ 1355075 h 135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h="1355075">
                <a:moveTo>
                  <a:pt x="0" y="0"/>
                </a:moveTo>
                <a:lnTo>
                  <a:pt x="0" y="1355075"/>
                </a:lnTo>
                <a:lnTo>
                  <a:pt x="0" y="1355075"/>
                </a:lnTo>
                <a:lnTo>
                  <a:pt x="0" y="1355075"/>
                </a:ln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8839200" y="821852"/>
            <a:ext cx="1544588" cy="2285664"/>
          </a:xfrm>
          <a:custGeom>
            <a:avLst/>
            <a:gdLst>
              <a:gd name="connsiteX0" fmla="*/ 0 w 1544588"/>
              <a:gd name="connsiteY0" fmla="*/ 0 h 2285664"/>
              <a:gd name="connsiteX1" fmla="*/ 176270 w 1544588"/>
              <a:gd name="connsiteY1" fmla="*/ 2214390 h 2285664"/>
              <a:gd name="connsiteX2" fmla="*/ 583894 w 1544588"/>
              <a:gd name="connsiteY2" fmla="*/ 1641513 h 2285664"/>
              <a:gd name="connsiteX3" fmla="*/ 771181 w 1544588"/>
              <a:gd name="connsiteY3" fmla="*/ 638978 h 228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4588" h="2285664">
                <a:moveTo>
                  <a:pt x="0" y="0"/>
                </a:moveTo>
                <a:cubicBezTo>
                  <a:pt x="39477" y="970402"/>
                  <a:pt x="78954" y="1940805"/>
                  <a:pt x="176270" y="2214390"/>
                </a:cubicBezTo>
                <a:cubicBezTo>
                  <a:pt x="273586" y="2487975"/>
                  <a:pt x="484742" y="1904082"/>
                  <a:pt x="583894" y="1641513"/>
                </a:cubicBezTo>
                <a:cubicBezTo>
                  <a:pt x="683046" y="1378944"/>
                  <a:pt x="2568766" y="1142082"/>
                  <a:pt x="771181" y="638978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8808958"/>
              </p:ext>
            </p:extLst>
          </p:nvPr>
        </p:nvGraphicFramePr>
        <p:xfrm>
          <a:off x="1676400" y="2149776"/>
          <a:ext cx="1728509" cy="459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419" name="Equation" r:id="rId4" imgW="761760" imgH="203040" progId="Equation.3">
                  <p:embed/>
                </p:oleObj>
              </mc:Choice>
              <mc:Fallback>
                <p:oleObj name="Equation" r:id="rId4" imgW="7617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149776"/>
                        <a:ext cx="1728509" cy="4597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010066" y="139547"/>
            <a:ext cx="5533733" cy="8382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       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2d </a:t>
            </a:r>
            <a:r>
              <a:rPr lang="en-US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vs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3d scattering   </a:t>
            </a:r>
            <a:endParaRPr lang="en-US" sz="40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0093350"/>
              </p:ext>
            </p:extLst>
          </p:nvPr>
        </p:nvGraphicFramePr>
        <p:xfrm>
          <a:off x="1726788" y="2599543"/>
          <a:ext cx="2222513" cy="1015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420" name="Equation" r:id="rId6" imgW="1054080" imgH="482400" progId="Equation.3">
                  <p:embed/>
                </p:oleObj>
              </mc:Choice>
              <mc:Fallback>
                <p:oleObj name="Equation" r:id="rId6" imgW="1054080" imgH="482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6788" y="2599543"/>
                        <a:ext cx="2222513" cy="10159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649288" y="1320800"/>
            <a:ext cx="4443845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Coulomb-</a:t>
            </a:r>
            <a:r>
              <a:rPr lang="en-US" sz="3200" b="1" dirty="0" err="1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ov</a:t>
            </a:r>
            <a:r>
              <a:rPr lang="en-US" sz="3200" b="1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Potencijal</a:t>
            </a:r>
            <a:r>
              <a:rPr lang="en-US" sz="3200" b="1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: </a:t>
            </a:r>
            <a:endParaRPr lang="en-US" sz="3200" dirty="0">
              <a:solidFill>
                <a:schemeClr val="accent4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1725379"/>
              </p:ext>
            </p:extLst>
          </p:nvPr>
        </p:nvGraphicFramePr>
        <p:xfrm>
          <a:off x="2283561" y="4384713"/>
          <a:ext cx="2909888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421" name="Equation" r:id="rId8" imgW="1282680" imgH="419040" progId="Equation.3">
                  <p:embed/>
                </p:oleObj>
              </mc:Choice>
              <mc:Fallback>
                <p:oleObj name="Equation" r:id="rId8" imgW="1282680" imgH="4190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3561" y="4384713"/>
                        <a:ext cx="2909888" cy="949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7118853"/>
              </p:ext>
            </p:extLst>
          </p:nvPr>
        </p:nvGraphicFramePr>
        <p:xfrm>
          <a:off x="2283561" y="5463232"/>
          <a:ext cx="279400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422" name="Equation" r:id="rId10" imgW="1231560" imgH="419040" progId="Equation.3">
                  <p:embed/>
                </p:oleObj>
              </mc:Choice>
              <mc:Fallback>
                <p:oleObj name="Equation" r:id="rId10" imgW="1231560" imgH="4190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3561" y="5463232"/>
                        <a:ext cx="2794000" cy="949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927099" y="2644800"/>
            <a:ext cx="5753498" cy="107721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b="1" dirty="0" smtClean="0"/>
              <a:t>2d                                      </a:t>
            </a:r>
            <a:r>
              <a:rPr lang="en-US" sz="4000" b="1" dirty="0" smtClean="0"/>
              <a:t>→ </a:t>
            </a:r>
            <a:r>
              <a:rPr lang="en-US" b="1" dirty="0" smtClean="0"/>
              <a:t>        </a:t>
            </a:r>
            <a:r>
              <a:rPr lang="el-GR" sz="3200" b="1" dirty="0" smtClean="0"/>
              <a:t>α</a:t>
            </a:r>
            <a:r>
              <a:rPr lang="en-US" b="1" dirty="0" smtClean="0"/>
              <a:t> = L</a:t>
            </a:r>
            <a:r>
              <a:rPr lang="en-US" b="1" baseline="30000" dirty="0" smtClean="0"/>
              <a:t>-1</a:t>
            </a:r>
            <a:r>
              <a:rPr lang="en-US" b="1" dirty="0" smtClean="0"/>
              <a:t> </a:t>
            </a:r>
            <a:r>
              <a:rPr lang="en-US" b="1" baseline="30000" dirty="0" smtClean="0"/>
              <a:t> </a:t>
            </a:r>
            <a:endParaRPr lang="en-US" b="1" baseline="30000" dirty="0"/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27099" y="1905575"/>
            <a:ext cx="7098418" cy="107721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b="1" dirty="0" smtClean="0"/>
              <a:t>3d                                      </a:t>
            </a:r>
            <a:r>
              <a:rPr lang="en-US" sz="4000" b="1" dirty="0" smtClean="0"/>
              <a:t>→</a:t>
            </a:r>
            <a:r>
              <a:rPr lang="en-US" b="1" dirty="0" smtClean="0"/>
              <a:t>         </a:t>
            </a:r>
            <a:r>
              <a:rPr lang="el-GR" sz="3200" b="1" dirty="0" smtClean="0"/>
              <a:t>α</a:t>
            </a:r>
            <a:r>
              <a:rPr lang="en-US" b="1" dirty="0" smtClean="0"/>
              <a:t> </a:t>
            </a:r>
            <a:r>
              <a:rPr lang="en-US" b="1" dirty="0" err="1" smtClean="0"/>
              <a:t>nema</a:t>
            </a:r>
            <a:r>
              <a:rPr lang="en-US" b="1" dirty="0" smtClean="0"/>
              <a:t> </a:t>
            </a:r>
            <a:r>
              <a:rPr lang="en-US" b="1" dirty="0" err="1" smtClean="0"/>
              <a:t>dimenzije</a:t>
            </a:r>
            <a:r>
              <a:rPr lang="en-US" b="1" dirty="0" smtClean="0"/>
              <a:t> </a:t>
            </a:r>
            <a:endParaRPr lang="en-US" b="1" baseline="30000" dirty="0"/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27099" y="4638254"/>
            <a:ext cx="1356462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b="1" dirty="0" smtClean="0"/>
              <a:t>3d          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927099" y="5753100"/>
            <a:ext cx="1356462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b="1" dirty="0"/>
              <a:t>2</a:t>
            </a:r>
            <a:r>
              <a:rPr lang="en-US" b="1" dirty="0" smtClean="0"/>
              <a:t>d           </a:t>
            </a: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24884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20907" y="3118991"/>
            <a:ext cx="2386807" cy="107721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Drell</a:t>
            </a:r>
            <a:r>
              <a:rPr lang="en-US" b="1" dirty="0" smtClean="0"/>
              <a:t>-Yan </a:t>
            </a:r>
            <a:r>
              <a:rPr lang="en-US" b="1" dirty="0" err="1" smtClean="0"/>
              <a:t>proces</a:t>
            </a:r>
            <a:endParaRPr lang="en-US" b="1" dirty="0" smtClean="0"/>
          </a:p>
          <a:p>
            <a:r>
              <a:rPr lang="en-US" b="1" baseline="30000" dirty="0" smtClean="0"/>
              <a:t>   </a:t>
            </a:r>
            <a:endParaRPr lang="en-US" b="1" baseline="30000" dirty="0"/>
          </a:p>
          <a:p>
            <a:endParaRPr lang="en-US" dirty="0"/>
          </a:p>
        </p:txBody>
      </p:sp>
      <p:sp>
        <p:nvSpPr>
          <p:cNvPr id="13" name="Rounded Rectangle 12"/>
          <p:cNvSpPr/>
          <p:nvPr/>
        </p:nvSpPr>
        <p:spPr bwMode="auto">
          <a:xfrm>
            <a:off x="5345624" y="4114800"/>
            <a:ext cx="3657599" cy="155888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b="1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endParaRPr lang="en-US" dirty="0" smtClean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b="1" dirty="0" smtClean="0">
              <a:ln w="3175">
                <a:noFill/>
              </a:ln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ln w="3175">
                <a:noFill/>
              </a:ln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34371" y="1195064"/>
            <a:ext cx="7410488" cy="935732"/>
          </a:xfrm>
          <a:prstGeom prst="round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Drell</a:t>
            </a:r>
            <a:r>
              <a:rPr lang="en-US" dirty="0" smtClean="0">
                <a:solidFill>
                  <a:srgbClr val="FFFF00"/>
                </a:solidFill>
              </a:rPr>
              <a:t>-Yan </a:t>
            </a:r>
            <a:r>
              <a:rPr lang="en-US" dirty="0">
                <a:solidFill>
                  <a:srgbClr val="FFFF00"/>
                </a:solidFill>
              </a:rPr>
              <a:t>cross section </a:t>
            </a:r>
            <a:r>
              <a:rPr lang="en-US" dirty="0" err="1" smtClean="0">
                <a:solidFill>
                  <a:srgbClr val="FFFF00"/>
                </a:solidFill>
              </a:rPr>
              <a:t>opada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kao</a:t>
            </a:r>
            <a:r>
              <a:rPr lang="en-US" dirty="0" smtClean="0">
                <a:solidFill>
                  <a:srgbClr val="FFFF00"/>
                </a:solidFill>
              </a:rPr>
              <a:t> 1/E</a:t>
            </a:r>
            <a:r>
              <a:rPr lang="en-US" baseline="30000" dirty="0" smtClean="0">
                <a:solidFill>
                  <a:srgbClr val="FFFF00"/>
                </a:solidFill>
              </a:rPr>
              <a:t>3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umesto</a:t>
            </a:r>
            <a:r>
              <a:rPr lang="en-US" dirty="0" smtClean="0">
                <a:solidFill>
                  <a:srgbClr val="FFFF00"/>
                </a:solidFill>
              </a:rPr>
              <a:t> 1/E</a:t>
            </a:r>
            <a:r>
              <a:rPr lang="en-US" baseline="30000" dirty="0" smtClean="0">
                <a:solidFill>
                  <a:srgbClr val="FFFF00"/>
                </a:solidFill>
              </a:rPr>
              <a:t>2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dirty="0" err="1">
                <a:solidFill>
                  <a:srgbClr val="FFFF00"/>
                </a:solidFill>
              </a:rPr>
              <a:t>k</a:t>
            </a:r>
            <a:r>
              <a:rPr lang="en-US" dirty="0" err="1" smtClean="0">
                <a:solidFill>
                  <a:srgbClr val="FFFF00"/>
                </a:solidFill>
              </a:rPr>
              <a:t>ad</a:t>
            </a:r>
            <a:r>
              <a:rPr lang="en-US" dirty="0" smtClean="0">
                <a:solidFill>
                  <a:srgbClr val="FFFF00"/>
                </a:solidFill>
              </a:rPr>
              <a:t> se </a:t>
            </a:r>
            <a:r>
              <a:rPr lang="en-US" dirty="0" err="1" smtClean="0">
                <a:solidFill>
                  <a:srgbClr val="FFFF00"/>
                </a:solidFill>
              </a:rPr>
              <a:t>desi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prelaz</a:t>
            </a:r>
            <a:r>
              <a:rPr lang="en-US" dirty="0" smtClean="0">
                <a:solidFill>
                  <a:srgbClr val="FFFF00"/>
                </a:solidFill>
              </a:rPr>
              <a:t> 3d → 2d </a:t>
            </a:r>
            <a:endParaRPr lang="en-US" i="1" dirty="0" smtClean="0">
              <a:solidFill>
                <a:srgbClr val="FFFF00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990600" y="5943600"/>
            <a:ext cx="7088210" cy="685800"/>
          </a:xfrm>
          <a:prstGeom prst="round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         Limit </a:t>
            </a:r>
            <a:r>
              <a:rPr lang="en-US" dirty="0" err="1" smtClean="0">
                <a:solidFill>
                  <a:srgbClr val="FFFF00"/>
                </a:solidFill>
              </a:rPr>
              <a:t>iz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Tevatron</a:t>
            </a:r>
            <a:r>
              <a:rPr lang="en-US" dirty="0" smtClean="0">
                <a:solidFill>
                  <a:srgbClr val="FFFF00"/>
                </a:solidFill>
              </a:rPr>
              <a:t>-a </a:t>
            </a:r>
            <a:r>
              <a:rPr lang="en-US" sz="2800" b="1" dirty="0" smtClean="0">
                <a:solidFill>
                  <a:srgbClr val="FF0000"/>
                </a:solidFill>
              </a:rPr>
              <a:t>  Λ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</a:rPr>
              <a:t>  &gt; 800 </a:t>
            </a:r>
            <a:r>
              <a:rPr lang="en-US" sz="2800" b="1" dirty="0" err="1" smtClean="0">
                <a:solidFill>
                  <a:srgbClr val="FF0000"/>
                </a:solidFill>
              </a:rPr>
              <a:t>GeV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6805049" y="3505200"/>
            <a:ext cx="738751" cy="879513"/>
          </a:xfrm>
          <a:custGeom>
            <a:avLst/>
            <a:gdLst>
              <a:gd name="connsiteX0" fmla="*/ 377949 w 1165961"/>
              <a:gd name="connsiteY0" fmla="*/ 1112703 h 1112703"/>
              <a:gd name="connsiteX1" fmla="*/ 25409 w 1165961"/>
              <a:gd name="connsiteY1" fmla="*/ 727113 h 1112703"/>
              <a:gd name="connsiteX2" fmla="*/ 994893 w 1165961"/>
              <a:gd name="connsiteY2" fmla="*/ 374573 h 1112703"/>
              <a:gd name="connsiteX3" fmla="*/ 1160146 w 1165961"/>
              <a:gd name="connsiteY3" fmla="*/ 0 h 111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5961" h="1112703">
                <a:moveTo>
                  <a:pt x="377949" y="1112703"/>
                </a:moveTo>
                <a:cubicBezTo>
                  <a:pt x="150267" y="981419"/>
                  <a:pt x="-77415" y="850135"/>
                  <a:pt x="25409" y="727113"/>
                </a:cubicBezTo>
                <a:cubicBezTo>
                  <a:pt x="128233" y="604091"/>
                  <a:pt x="805770" y="495758"/>
                  <a:pt x="994893" y="374573"/>
                </a:cubicBezTo>
                <a:cubicBezTo>
                  <a:pt x="1184016" y="253388"/>
                  <a:pt x="1172081" y="126694"/>
                  <a:pt x="1160146" y="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7554130" y="3657600"/>
            <a:ext cx="190728" cy="231354"/>
          </a:xfrm>
          <a:custGeom>
            <a:avLst/>
            <a:gdLst>
              <a:gd name="connsiteX0" fmla="*/ 190728 w 190728"/>
              <a:gd name="connsiteY0" fmla="*/ 231354 h 231354"/>
              <a:gd name="connsiteX1" fmla="*/ 135643 w 190728"/>
              <a:gd name="connsiteY1" fmla="*/ 187287 h 231354"/>
              <a:gd name="connsiteX2" fmla="*/ 58525 w 190728"/>
              <a:gd name="connsiteY2" fmla="*/ 143219 h 231354"/>
              <a:gd name="connsiteX3" fmla="*/ 25475 w 190728"/>
              <a:gd name="connsiteY3" fmla="*/ 121186 h 231354"/>
              <a:gd name="connsiteX4" fmla="*/ 3441 w 190728"/>
              <a:gd name="connsiteY4" fmla="*/ 0 h 23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728" h="231354">
                <a:moveTo>
                  <a:pt x="190728" y="231354"/>
                </a:moveTo>
                <a:cubicBezTo>
                  <a:pt x="172366" y="216665"/>
                  <a:pt x="155208" y="200330"/>
                  <a:pt x="135643" y="187287"/>
                </a:cubicBezTo>
                <a:cubicBezTo>
                  <a:pt x="111008" y="170864"/>
                  <a:pt x="83913" y="158452"/>
                  <a:pt x="58525" y="143219"/>
                </a:cubicBezTo>
                <a:cubicBezTo>
                  <a:pt x="47172" y="136407"/>
                  <a:pt x="36492" y="128530"/>
                  <a:pt x="25475" y="121186"/>
                </a:cubicBezTo>
                <a:cubicBezTo>
                  <a:pt x="-12855" y="63691"/>
                  <a:pt x="3441" y="101376"/>
                  <a:pt x="3441" y="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899094" y="2379643"/>
            <a:ext cx="787706" cy="1355075"/>
          </a:xfrm>
          <a:custGeom>
            <a:avLst/>
            <a:gdLst>
              <a:gd name="connsiteX0" fmla="*/ 0 w 0"/>
              <a:gd name="connsiteY0" fmla="*/ 0 h 1355075"/>
              <a:gd name="connsiteX1" fmla="*/ 0 w 0"/>
              <a:gd name="connsiteY1" fmla="*/ 1355075 h 1355075"/>
              <a:gd name="connsiteX2" fmla="*/ 0 w 0"/>
              <a:gd name="connsiteY2" fmla="*/ 1355075 h 1355075"/>
              <a:gd name="connsiteX3" fmla="*/ 0 w 0"/>
              <a:gd name="connsiteY3" fmla="*/ 1355075 h 135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h="1355075">
                <a:moveTo>
                  <a:pt x="0" y="0"/>
                </a:moveTo>
                <a:lnTo>
                  <a:pt x="0" y="1355075"/>
                </a:lnTo>
                <a:lnTo>
                  <a:pt x="0" y="1355075"/>
                </a:lnTo>
                <a:lnTo>
                  <a:pt x="0" y="1355075"/>
                </a:ln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8839200" y="821852"/>
            <a:ext cx="1544588" cy="2285664"/>
          </a:xfrm>
          <a:custGeom>
            <a:avLst/>
            <a:gdLst>
              <a:gd name="connsiteX0" fmla="*/ 0 w 1544588"/>
              <a:gd name="connsiteY0" fmla="*/ 0 h 2285664"/>
              <a:gd name="connsiteX1" fmla="*/ 176270 w 1544588"/>
              <a:gd name="connsiteY1" fmla="*/ 2214390 h 2285664"/>
              <a:gd name="connsiteX2" fmla="*/ 583894 w 1544588"/>
              <a:gd name="connsiteY2" fmla="*/ 1641513 h 2285664"/>
              <a:gd name="connsiteX3" fmla="*/ 771181 w 1544588"/>
              <a:gd name="connsiteY3" fmla="*/ 638978 h 228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4588" h="2285664">
                <a:moveTo>
                  <a:pt x="0" y="0"/>
                </a:moveTo>
                <a:cubicBezTo>
                  <a:pt x="39477" y="970402"/>
                  <a:pt x="78954" y="1940805"/>
                  <a:pt x="176270" y="2214390"/>
                </a:cubicBezTo>
                <a:cubicBezTo>
                  <a:pt x="273586" y="2487975"/>
                  <a:pt x="484742" y="1904082"/>
                  <a:pt x="583894" y="1641513"/>
                </a:cubicBezTo>
                <a:cubicBezTo>
                  <a:pt x="683046" y="1378944"/>
                  <a:pt x="2568766" y="1142082"/>
                  <a:pt x="771181" y="638978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pic>
        <p:nvPicPr>
          <p:cNvPr id="155650" name="Picture 2" descr="File:Drell-Yan.sv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79643"/>
            <a:ext cx="4489374" cy="224468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1558139"/>
              </p:ext>
            </p:extLst>
          </p:nvPr>
        </p:nvGraphicFramePr>
        <p:xfrm>
          <a:off x="5416440" y="4347349"/>
          <a:ext cx="3348037" cy="109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95" name="Equation" r:id="rId6" imgW="2095200" imgH="685800" progId="Equation.3">
                  <p:embed/>
                </p:oleObj>
              </mc:Choice>
              <mc:Fallback>
                <p:oleObj name="Equation" r:id="rId6" imgW="2095200" imgH="6858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6440" y="4347349"/>
                        <a:ext cx="3348037" cy="1093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010066" y="139547"/>
            <a:ext cx="5533733" cy="8382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       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2d </a:t>
            </a:r>
            <a:r>
              <a:rPr lang="en-US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vs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3d scattering   </a:t>
            </a:r>
            <a:endParaRPr lang="en-US" sz="4000" dirty="0" smtClean="0">
              <a:solidFill>
                <a:schemeClr val="bg1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77553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447800" y="228600"/>
            <a:ext cx="6553200" cy="73152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en-US" sz="4000" dirty="0" err="1" smtClean="0">
                <a:ln w="3175"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Planarni</a:t>
            </a:r>
            <a:r>
              <a:rPr lang="en-US" sz="4000" dirty="0" smtClean="0">
                <a:ln w="3175"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000" dirty="0" err="1" smtClean="0">
                <a:ln w="3175"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multijet</a:t>
            </a:r>
            <a:r>
              <a:rPr lang="en-US" sz="4000" dirty="0" smtClean="0">
                <a:ln w="3175"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000" dirty="0" err="1" smtClean="0">
                <a:ln w="3175"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dogadjaji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ＭＳ Ｐゴシック" pitchFamily="34" charset="-128"/>
              <a:cs typeface="+mj-cs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606891" y="1502229"/>
            <a:ext cx="6235017" cy="914400"/>
          </a:xfrm>
          <a:prstGeom prst="roundRect">
            <a:avLst/>
          </a:prstGeom>
          <a:solidFill>
            <a:srgbClr val="00206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U</a:t>
            </a:r>
            <a:r>
              <a:rPr lang="en-US" sz="2000" dirty="0" smtClean="0">
                <a:solidFill>
                  <a:schemeClr val="bg1"/>
                </a:solidFill>
              </a:rPr>
              <a:t> 2 → 3 scattering </a:t>
            </a:r>
            <a:r>
              <a:rPr lang="en-US" sz="2000" dirty="0" err="1" smtClean="0">
                <a:solidFill>
                  <a:schemeClr val="bg1"/>
                </a:solidFill>
              </a:rPr>
              <a:t>sa</a:t>
            </a:r>
            <a:r>
              <a:rPr lang="en-US" sz="2000" dirty="0" smtClean="0">
                <a:solidFill>
                  <a:schemeClr val="bg1"/>
                </a:solidFill>
              </a:rPr>
              <a:t> Q</a:t>
            </a:r>
            <a:r>
              <a:rPr lang="en-US" sz="2000" baseline="30000" dirty="0" smtClean="0">
                <a:solidFill>
                  <a:schemeClr val="bg1"/>
                </a:solidFill>
              </a:rPr>
              <a:t>2</a:t>
            </a:r>
            <a:r>
              <a:rPr lang="en-US" sz="2000" dirty="0" smtClean="0">
                <a:solidFill>
                  <a:schemeClr val="bg1"/>
                </a:solidFill>
              </a:rPr>
              <a:t> &gt; </a:t>
            </a:r>
            <a:r>
              <a:rPr lang="el-GR" sz="2000" dirty="0" smtClean="0">
                <a:solidFill>
                  <a:schemeClr val="bg1"/>
                </a:solidFill>
              </a:rPr>
              <a:t>Λ</a:t>
            </a:r>
            <a:r>
              <a:rPr lang="en-US" sz="2000" baseline="-25000" dirty="0" smtClean="0">
                <a:solidFill>
                  <a:schemeClr val="bg1"/>
                </a:solidFill>
              </a:rPr>
              <a:t>3</a:t>
            </a:r>
            <a:r>
              <a:rPr lang="en-US" sz="2000" baseline="30000" dirty="0" smtClean="0">
                <a:solidFill>
                  <a:schemeClr val="bg1"/>
                </a:solidFill>
              </a:rPr>
              <a:t>2</a:t>
            </a:r>
            <a:r>
              <a:rPr lang="en-US" sz="2000" dirty="0" smtClean="0">
                <a:solidFill>
                  <a:schemeClr val="bg1"/>
                </a:solidFill>
              </a:rPr>
              <a:t> , </a:t>
            </a:r>
            <a:r>
              <a:rPr lang="en-US" sz="2000" dirty="0" err="1" smtClean="0">
                <a:solidFill>
                  <a:schemeClr val="bg1"/>
                </a:solidFill>
              </a:rPr>
              <a:t>sve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virtualne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cestice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(</a:t>
            </a:r>
            <a:r>
              <a:rPr lang="en-US" sz="2000" dirty="0" err="1" smtClean="0">
                <a:solidFill>
                  <a:schemeClr val="bg1"/>
                </a:solidFill>
              </a:rPr>
              <a:t>propagatori</a:t>
            </a:r>
            <a:r>
              <a:rPr lang="en-US" sz="2000" dirty="0" smtClean="0">
                <a:solidFill>
                  <a:schemeClr val="bg1"/>
                </a:solidFill>
              </a:rPr>
              <a:t>)  </a:t>
            </a:r>
            <a:r>
              <a:rPr lang="en-US" sz="2000" dirty="0" err="1" smtClean="0">
                <a:solidFill>
                  <a:schemeClr val="bg1"/>
                </a:solidFill>
              </a:rPr>
              <a:t>moraju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biti</a:t>
            </a:r>
            <a:r>
              <a:rPr lang="en-US" sz="2000" dirty="0" smtClean="0">
                <a:solidFill>
                  <a:schemeClr val="bg1"/>
                </a:solidFill>
              </a:rPr>
              <a:t> u </a:t>
            </a:r>
            <a:r>
              <a:rPr lang="en-US" sz="2000" dirty="0" err="1" smtClean="0">
                <a:solidFill>
                  <a:schemeClr val="bg1"/>
                </a:solidFill>
              </a:rPr>
              <a:t>istoj</a:t>
            </a:r>
            <a:r>
              <a:rPr lang="en-US" sz="2000" dirty="0" smtClean="0">
                <a:solidFill>
                  <a:schemeClr val="bg1"/>
                </a:solidFill>
              </a:rPr>
              <a:t> 2d  </a:t>
            </a:r>
            <a:r>
              <a:rPr lang="en-US" sz="2000" dirty="0" err="1" smtClean="0">
                <a:solidFill>
                  <a:schemeClr val="bg1"/>
                </a:solidFill>
              </a:rPr>
              <a:t>ravni</a:t>
            </a:r>
            <a:r>
              <a:rPr lang="en-US" sz="2000" dirty="0" smtClean="0">
                <a:solidFill>
                  <a:schemeClr val="bg1"/>
                </a:solidFill>
              </a:rPr>
              <a:t> 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b="1" dirty="0" smtClean="0">
              <a:ln w="3175">
                <a:noFill/>
              </a:ln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ln w="3175">
                <a:noFill/>
              </a:ln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304800" y="5486400"/>
            <a:ext cx="8077200" cy="838200"/>
          </a:xfrm>
          <a:prstGeom prst="roundRect">
            <a:avLst/>
          </a:prstGeom>
          <a:solidFill>
            <a:srgbClr val="00206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Znaci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>
                <a:solidFill>
                  <a:schemeClr val="bg1"/>
                </a:solidFill>
              </a:rPr>
              <a:t>outgoing </a:t>
            </a:r>
            <a:r>
              <a:rPr lang="en-US" sz="2000" dirty="0" err="1" smtClean="0">
                <a:solidFill>
                  <a:schemeClr val="bg1"/>
                </a:solidFill>
              </a:rPr>
              <a:t>partoni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moraju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biti</a:t>
            </a:r>
            <a:r>
              <a:rPr lang="en-US" sz="2000" dirty="0" smtClean="0">
                <a:solidFill>
                  <a:schemeClr val="bg1"/>
                </a:solidFill>
              </a:rPr>
              <a:t> u </a:t>
            </a:r>
            <a:r>
              <a:rPr lang="en-US" sz="2000" dirty="0" err="1" smtClean="0">
                <a:solidFill>
                  <a:schemeClr val="bg1"/>
                </a:solidFill>
              </a:rPr>
              <a:t>istoj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ravni</a:t>
            </a:r>
            <a:r>
              <a:rPr lang="en-US" sz="2000" dirty="0" smtClean="0">
                <a:solidFill>
                  <a:schemeClr val="bg1"/>
                </a:solidFill>
              </a:rPr>
              <a:t>  u </a:t>
            </a:r>
            <a:r>
              <a:rPr lang="en-US" sz="2000" dirty="0" err="1" smtClean="0">
                <a:solidFill>
                  <a:schemeClr val="bg1"/>
                </a:solidFill>
              </a:rPr>
              <a:t>sistemu</a:t>
            </a:r>
            <a:r>
              <a:rPr lang="en-US" sz="2000" dirty="0" smtClean="0">
                <a:solidFill>
                  <a:schemeClr val="bg1"/>
                </a:solidFill>
              </a:rPr>
              <a:t> CM </a:t>
            </a:r>
            <a:r>
              <a:rPr lang="en-US" sz="2000" dirty="0" err="1" smtClean="0">
                <a:solidFill>
                  <a:schemeClr val="bg1"/>
                </a:solidFill>
              </a:rPr>
              <a:t>sudara</a:t>
            </a:r>
            <a:r>
              <a:rPr lang="en-US" sz="2000" dirty="0" smtClean="0">
                <a:solidFill>
                  <a:schemeClr val="bg1"/>
                </a:solidFill>
              </a:rPr>
              <a:t>    </a:t>
            </a:r>
            <a:r>
              <a:rPr lang="en-US" sz="2000" dirty="0" err="1">
                <a:solidFill>
                  <a:srgbClr val="FFFF00"/>
                </a:solidFill>
              </a:rPr>
              <a:t>D</a:t>
            </a:r>
            <a:r>
              <a:rPr lang="en-US" sz="2000" dirty="0" err="1" smtClean="0">
                <a:solidFill>
                  <a:srgbClr val="FFFF00"/>
                </a:solidFill>
              </a:rPr>
              <a:t>rasticna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razlika</a:t>
            </a:r>
            <a:r>
              <a:rPr lang="en-US" sz="2000" dirty="0" smtClean="0">
                <a:solidFill>
                  <a:srgbClr val="FFFF00"/>
                </a:solidFill>
              </a:rPr>
              <a:t> od 3d scattering-a</a:t>
            </a:r>
            <a:endParaRPr lang="en-US" sz="2000" dirty="0" smtClean="0">
              <a:ln w="3175">
                <a:noFill/>
              </a:ln>
              <a:solidFill>
                <a:srgbClr val="FFFF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69893" y="2921934"/>
            <a:ext cx="2804441" cy="1813352"/>
            <a:chOff x="2564955" y="2495550"/>
            <a:chExt cx="3111945" cy="2228850"/>
          </a:xfrm>
        </p:grpSpPr>
        <p:sp>
          <p:nvSpPr>
            <p:cNvPr id="8" name="Flowchart: Data 7"/>
            <p:cNvSpPr/>
            <p:nvPr/>
          </p:nvSpPr>
          <p:spPr bwMode="auto">
            <a:xfrm>
              <a:off x="3009900" y="3581400"/>
              <a:ext cx="2667000" cy="1143000"/>
            </a:xfrm>
            <a:prstGeom prst="flowChartInputOutput">
              <a:avLst/>
            </a:prstGeom>
            <a:pattFill prst="horzBrick">
              <a:fgClr>
                <a:schemeClr val="tx1"/>
              </a:fgClr>
              <a:bgClr>
                <a:schemeClr val="bg1"/>
              </a:bgClr>
            </a:patt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533400">
                <a:schemeClr val="accent4">
                  <a:satMod val="175000"/>
                  <a:alpha val="0"/>
                </a:schemeClr>
              </a:glow>
              <a:innerShdw blurRad="63500" dist="50800" dir="13500000">
                <a:prstClr val="black">
                  <a:alpha val="50000"/>
                </a:prstClr>
              </a:innerShdw>
              <a:softEdge rad="1270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>
              <a:off x="3568770" y="3592286"/>
              <a:ext cx="2083658" cy="0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228600">
                <a:srgbClr val="FF0000">
                  <a:alpha val="40000"/>
                </a:srgbClr>
              </a:glow>
            </a:effectLst>
          </p:spPr>
        </p:cxnSp>
        <p:cxnSp>
          <p:nvCxnSpPr>
            <p:cNvPr id="10" name="Straight Arrow Connector 9"/>
            <p:cNvCxnSpPr/>
            <p:nvPr/>
          </p:nvCxnSpPr>
          <p:spPr bwMode="auto">
            <a:xfrm flipH="1">
              <a:off x="3053941" y="3581400"/>
              <a:ext cx="494133" cy="1143000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228600">
                <a:srgbClr val="FF0000">
                  <a:alpha val="40000"/>
                </a:srgbClr>
              </a:glow>
            </a:effectLst>
          </p:spPr>
        </p:cxnSp>
        <p:cxnSp>
          <p:nvCxnSpPr>
            <p:cNvPr id="11" name="Straight Arrow Connector 10"/>
            <p:cNvCxnSpPr/>
            <p:nvPr/>
          </p:nvCxnSpPr>
          <p:spPr bwMode="auto">
            <a:xfrm flipH="1" flipV="1">
              <a:off x="2564955" y="2495550"/>
              <a:ext cx="977972" cy="1085850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228600">
                <a:srgbClr val="FF0000">
                  <a:alpha val="40000"/>
                </a:srgbClr>
              </a:glow>
            </a:effectLst>
          </p:spPr>
        </p:cxnSp>
      </p:grpSp>
      <p:grpSp>
        <p:nvGrpSpPr>
          <p:cNvPr id="12" name="Group 11"/>
          <p:cNvGrpSpPr/>
          <p:nvPr/>
        </p:nvGrpSpPr>
        <p:grpSpPr>
          <a:xfrm>
            <a:off x="5715000" y="3698824"/>
            <a:ext cx="2667000" cy="1143000"/>
            <a:chOff x="2197545" y="4461782"/>
            <a:chExt cx="2667000" cy="1143000"/>
          </a:xfrm>
        </p:grpSpPr>
        <p:sp>
          <p:nvSpPr>
            <p:cNvPr id="13" name="Flowchart: Data 12"/>
            <p:cNvSpPr/>
            <p:nvPr/>
          </p:nvSpPr>
          <p:spPr bwMode="auto">
            <a:xfrm>
              <a:off x="2197545" y="4461782"/>
              <a:ext cx="2667000" cy="1143000"/>
            </a:xfrm>
            <a:prstGeom prst="flowChartInputOutput">
              <a:avLst/>
            </a:prstGeom>
            <a:pattFill prst="horzBrick">
              <a:fgClr>
                <a:schemeClr val="tx1"/>
              </a:fgClr>
              <a:bgClr>
                <a:schemeClr val="bg1"/>
              </a:bgClr>
            </a:patt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533400">
                <a:schemeClr val="accent4">
                  <a:satMod val="175000"/>
                  <a:alpha val="0"/>
                </a:schemeClr>
              </a:glow>
              <a:innerShdw blurRad="63500" dist="50800" dir="13500000">
                <a:prstClr val="black">
                  <a:alpha val="50000"/>
                </a:prstClr>
              </a:innerShdw>
              <a:softEdge rad="1270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>
              <a:off x="2756415" y="4472668"/>
              <a:ext cx="2083658" cy="0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228600">
                <a:srgbClr val="FF0000">
                  <a:alpha val="40000"/>
                </a:srgbClr>
              </a:glow>
            </a:effectLst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H="1">
              <a:off x="2241586" y="4461782"/>
              <a:ext cx="494133" cy="1143000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228600">
                <a:srgbClr val="FF0000">
                  <a:alpha val="40000"/>
                </a:srgbClr>
              </a:glow>
            </a:effectLst>
          </p:spPr>
        </p:cxnSp>
        <p:cxnSp>
          <p:nvCxnSpPr>
            <p:cNvPr id="17" name="Straight Arrow Connector 16"/>
            <p:cNvCxnSpPr/>
            <p:nvPr/>
          </p:nvCxnSpPr>
          <p:spPr bwMode="auto">
            <a:xfrm>
              <a:off x="2730572" y="4461782"/>
              <a:ext cx="1689028" cy="719818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228600">
                <a:srgbClr val="FF0000">
                  <a:alpha val="40000"/>
                </a:srgbClr>
              </a:glow>
            </a:effectLst>
          </p:spPr>
        </p:cxnSp>
      </p:grpSp>
      <p:sp>
        <p:nvSpPr>
          <p:cNvPr id="18" name="TextBox 17"/>
          <p:cNvSpPr txBox="1"/>
          <p:nvPr/>
        </p:nvSpPr>
        <p:spPr>
          <a:xfrm>
            <a:off x="1685403" y="2667000"/>
            <a:ext cx="2013693" cy="83099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en-US" b="1" dirty="0" smtClean="0"/>
              <a:t>3d scattering </a:t>
            </a:r>
            <a:r>
              <a:rPr lang="en-US" b="1" baseline="30000" dirty="0" smtClean="0"/>
              <a:t> </a:t>
            </a:r>
            <a:endParaRPr lang="en-US" b="1" baseline="30000" dirty="0"/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990171" y="2666999"/>
            <a:ext cx="2013693" cy="83099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en-US" b="1" dirty="0"/>
              <a:t>2</a:t>
            </a:r>
            <a:r>
              <a:rPr lang="en-US" b="1" dirty="0" smtClean="0"/>
              <a:t>d scattering </a:t>
            </a:r>
            <a:r>
              <a:rPr lang="en-US" b="1" baseline="30000" dirty="0" smtClean="0"/>
              <a:t> </a:t>
            </a:r>
            <a:endParaRPr lang="en-US" b="1" baseline="30000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9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447800" y="228600"/>
            <a:ext cx="6553200" cy="73152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  <a:softEdge rad="635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en-US" sz="4000" dirty="0" err="1" smtClean="0">
                <a:ln w="3175"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Planarni</a:t>
            </a:r>
            <a:r>
              <a:rPr lang="en-US" sz="4000" dirty="0" smtClean="0">
                <a:ln w="3175"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000" dirty="0" err="1" smtClean="0">
                <a:ln w="3175"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multijet</a:t>
            </a:r>
            <a:r>
              <a:rPr lang="en-US" sz="4000" dirty="0" smtClean="0">
                <a:ln w="3175"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000" dirty="0" err="1" smtClean="0">
                <a:ln w="3175"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dogadjaji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ＭＳ Ｐゴシック" pitchFamily="34" charset="-128"/>
              <a:cs typeface="+mj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7457" y="4861091"/>
            <a:ext cx="3970959" cy="76944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Nemoguce</a:t>
            </a:r>
            <a:r>
              <a:rPr lang="en-US" sz="2000" dirty="0" smtClean="0"/>
              <a:t> u </a:t>
            </a:r>
            <a:r>
              <a:rPr lang="en-US" sz="2000" dirty="0" err="1" smtClean="0"/>
              <a:t>sistemu</a:t>
            </a:r>
            <a:r>
              <a:rPr lang="en-US" sz="2000" dirty="0" smtClean="0"/>
              <a:t> CM </a:t>
            </a:r>
            <a:r>
              <a:rPr lang="en-US" sz="2000" dirty="0" err="1" smtClean="0"/>
              <a:t>cak</a:t>
            </a:r>
            <a:r>
              <a:rPr lang="en-US" sz="2000" dirty="0" smtClean="0"/>
              <a:t> i u 3d </a:t>
            </a:r>
            <a:r>
              <a:rPr lang="en-US" sz="2000" baseline="30000" dirty="0" smtClean="0"/>
              <a:t> </a:t>
            </a:r>
            <a:endParaRPr lang="en-US" sz="2000" baseline="30000" dirty="0"/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71986" y="3435118"/>
            <a:ext cx="1824538" cy="8309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c.o.m</a:t>
            </a:r>
            <a:r>
              <a:rPr lang="en-US" b="1" dirty="0" smtClean="0"/>
              <a:t>. frame</a:t>
            </a:r>
            <a:endParaRPr lang="en-US" b="1" baseline="30000" dirty="0" smtClean="0"/>
          </a:p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04800" y="1371600"/>
            <a:ext cx="8534399" cy="1569660"/>
          </a:xfrm>
          <a:prstGeom prst="rect">
            <a:avLst/>
          </a:prstGeom>
          <a:solidFill>
            <a:schemeClr val="bg1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Lokalna</a:t>
            </a:r>
            <a:r>
              <a:rPr lang="en-US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ravan</a:t>
            </a:r>
            <a:r>
              <a:rPr lang="en-US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absorbuje</a:t>
            </a:r>
            <a:r>
              <a:rPr lang="en-US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inicijalni</a:t>
            </a:r>
            <a:r>
              <a:rPr lang="en-US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 </a:t>
            </a:r>
            <a:r>
              <a:rPr lang="en-US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</a:t>
            </a:r>
            <a:r>
              <a:rPr lang="en-US" baseline="-500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┴</a:t>
            </a:r>
            <a:r>
              <a:rPr lang="en-US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Planarni</a:t>
            </a:r>
            <a:r>
              <a:rPr lang="en-US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scattering </a:t>
            </a:r>
            <a:r>
              <a:rPr lang="en-US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se </a:t>
            </a:r>
            <a:r>
              <a:rPr lang="en-US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desava</a:t>
            </a:r>
            <a:r>
              <a:rPr lang="en-US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u </a:t>
            </a:r>
            <a:r>
              <a:rPr lang="en-US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sistemu</a:t>
            </a:r>
            <a:r>
              <a:rPr lang="en-US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CM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Resetka</a:t>
            </a:r>
            <a:r>
              <a:rPr lang="en-US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predaje</a:t>
            </a:r>
            <a:r>
              <a:rPr lang="en-US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p</a:t>
            </a:r>
            <a:r>
              <a:rPr lang="en-US" baseline="-500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┴ </a:t>
            </a:r>
            <a:r>
              <a:rPr lang="en-US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finalnim</a:t>
            </a:r>
            <a:r>
              <a:rPr lang="en-US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cesticama</a:t>
            </a:r>
            <a:r>
              <a:rPr lang="en-US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dajuci</a:t>
            </a:r>
            <a:r>
              <a:rPr lang="en-US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im</a:t>
            </a:r>
            <a:r>
              <a:rPr lang="en-US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boost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err="1" smtClean="0"/>
              <a:t>Planarnost</a:t>
            </a:r>
            <a:r>
              <a:rPr lang="en-US" dirty="0" smtClean="0"/>
              <a:t> je </a:t>
            </a:r>
            <a:r>
              <a:rPr lang="en-US" dirty="0" err="1" smtClean="0"/>
              <a:t>ocuvana</a:t>
            </a:r>
            <a:r>
              <a:rPr lang="en-US" dirty="0" smtClean="0"/>
              <a:t> </a:t>
            </a:r>
            <a:r>
              <a:rPr lang="en-US" dirty="0" err="1" smtClean="0"/>
              <a:t>samo</a:t>
            </a:r>
            <a:r>
              <a:rPr lang="en-US" dirty="0" smtClean="0"/>
              <a:t> </a:t>
            </a:r>
            <a:r>
              <a:rPr lang="en-US" dirty="0" err="1" smtClean="0"/>
              <a:t>ako</a:t>
            </a:r>
            <a:r>
              <a:rPr lang="en-US" dirty="0" smtClean="0"/>
              <a:t> boost-</a:t>
            </a:r>
            <a:r>
              <a:rPr lang="en-US" dirty="0" err="1" smtClean="0"/>
              <a:t>iramo</a:t>
            </a:r>
            <a:r>
              <a:rPr lang="en-US" dirty="0" smtClean="0"/>
              <a:t> </a:t>
            </a:r>
            <a:r>
              <a:rPr lang="en-US" dirty="0" err="1" smtClean="0"/>
              <a:t>cestice</a:t>
            </a:r>
            <a:r>
              <a:rPr lang="en-US" dirty="0" smtClean="0"/>
              <a:t> </a:t>
            </a:r>
            <a:r>
              <a:rPr lang="en-US" dirty="0" err="1" smtClean="0"/>
              <a:t>nazad</a:t>
            </a:r>
            <a:r>
              <a:rPr lang="en-US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endParaRPr lang="en-US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2481" y="3352800"/>
            <a:ext cx="3389527" cy="1306285"/>
            <a:chOff x="794967" y="3608274"/>
            <a:chExt cx="3389527" cy="1306285"/>
          </a:xfrm>
        </p:grpSpPr>
        <p:sp>
          <p:nvSpPr>
            <p:cNvPr id="35" name="Flowchart: Data 34"/>
            <p:cNvSpPr/>
            <p:nvPr/>
          </p:nvSpPr>
          <p:spPr bwMode="auto">
            <a:xfrm>
              <a:off x="794967" y="4522674"/>
              <a:ext cx="3389527" cy="391885"/>
            </a:xfrm>
            <a:prstGeom prst="flowChartInputOutput">
              <a:avLst/>
            </a:prstGeom>
            <a:pattFill prst="horzBrick">
              <a:fgClr>
                <a:schemeClr val="tx1"/>
              </a:fgClr>
              <a:bgClr>
                <a:schemeClr val="bg1"/>
              </a:bgClr>
            </a:patt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533400">
                <a:schemeClr val="accent4">
                  <a:satMod val="175000"/>
                  <a:alpha val="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 bwMode="auto">
            <a:xfrm flipV="1">
              <a:off x="2384639" y="3608274"/>
              <a:ext cx="914400" cy="1066800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228600">
                <a:srgbClr val="FF0000">
                  <a:alpha val="40000"/>
                </a:srgbClr>
              </a:glow>
            </a:effectLst>
          </p:spPr>
        </p:cxnSp>
        <p:cxnSp>
          <p:nvCxnSpPr>
            <p:cNvPr id="37" name="Straight Arrow Connector 36"/>
            <p:cNvCxnSpPr/>
            <p:nvPr/>
          </p:nvCxnSpPr>
          <p:spPr bwMode="auto">
            <a:xfrm>
              <a:off x="2355864" y="4675074"/>
              <a:ext cx="449248" cy="239485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228600">
                <a:srgbClr val="FF0000">
                  <a:alpha val="40000"/>
                </a:srgbClr>
              </a:glow>
            </a:effectLst>
          </p:spPr>
        </p:cxnSp>
        <p:cxnSp>
          <p:nvCxnSpPr>
            <p:cNvPr id="38" name="Straight Arrow Connector 37"/>
            <p:cNvCxnSpPr/>
            <p:nvPr/>
          </p:nvCxnSpPr>
          <p:spPr bwMode="auto">
            <a:xfrm flipV="1">
              <a:off x="2384639" y="4602820"/>
              <a:ext cx="1499435" cy="60688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228600">
                <a:srgbClr val="FF0000">
                  <a:alpha val="40000"/>
                </a:srgbClr>
              </a:glow>
            </a:effectLst>
          </p:spPr>
        </p:cxnSp>
      </p:grpSp>
      <p:grpSp>
        <p:nvGrpSpPr>
          <p:cNvPr id="45" name="Group 44"/>
          <p:cNvGrpSpPr/>
          <p:nvPr/>
        </p:nvGrpSpPr>
        <p:grpSpPr>
          <a:xfrm>
            <a:off x="5410200" y="3505200"/>
            <a:ext cx="3663425" cy="1932014"/>
            <a:chOff x="4186620" y="3200400"/>
            <a:chExt cx="4195380" cy="2133599"/>
          </a:xfrm>
        </p:grpSpPr>
        <p:sp>
          <p:nvSpPr>
            <p:cNvPr id="40" name="Flowchart: Data 39"/>
            <p:cNvSpPr/>
            <p:nvPr/>
          </p:nvSpPr>
          <p:spPr bwMode="auto">
            <a:xfrm>
              <a:off x="4186620" y="3200400"/>
              <a:ext cx="4195380" cy="2133599"/>
            </a:xfrm>
            <a:prstGeom prst="flowChartInputOutput">
              <a:avLst/>
            </a:prstGeom>
            <a:pattFill prst="horzBrick">
              <a:fgClr>
                <a:schemeClr val="tx1"/>
              </a:fgClr>
              <a:bgClr>
                <a:schemeClr val="bg1"/>
              </a:bgClr>
            </a:patt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533400">
                <a:schemeClr val="accent4">
                  <a:satMod val="175000"/>
                  <a:alpha val="0"/>
                </a:schemeClr>
              </a:glow>
              <a:innerShdw blurRad="63500" dist="50800" dir="13500000">
                <a:prstClr val="black">
                  <a:alpha val="50000"/>
                </a:prstClr>
              </a:innerShdw>
              <a:softEdge rad="1270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 bwMode="auto">
            <a:xfrm flipV="1">
              <a:off x="6104835" y="4367893"/>
              <a:ext cx="1783238" cy="10886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228600">
                <a:srgbClr val="FF0000">
                  <a:alpha val="40000"/>
                </a:srgbClr>
              </a:glow>
            </a:effectLst>
          </p:spPr>
        </p:cxnSp>
        <p:cxnSp>
          <p:nvCxnSpPr>
            <p:cNvPr id="42" name="Straight Arrow Connector 41"/>
            <p:cNvCxnSpPr/>
            <p:nvPr/>
          </p:nvCxnSpPr>
          <p:spPr bwMode="auto">
            <a:xfrm flipH="1">
              <a:off x="5710620" y="4337957"/>
              <a:ext cx="373520" cy="919843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228600">
                <a:srgbClr val="FF0000">
                  <a:alpha val="40000"/>
                </a:srgbClr>
              </a:glow>
            </a:effectLst>
          </p:spPr>
        </p:cxnSp>
        <p:cxnSp>
          <p:nvCxnSpPr>
            <p:cNvPr id="43" name="Straight Arrow Connector 42"/>
            <p:cNvCxnSpPr/>
            <p:nvPr/>
          </p:nvCxnSpPr>
          <p:spPr bwMode="auto">
            <a:xfrm flipH="1" flipV="1">
              <a:off x="5101020" y="3282043"/>
              <a:ext cx="977972" cy="1085850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228600">
                <a:srgbClr val="FF0000">
                  <a:alpha val="40000"/>
                </a:srgbClr>
              </a:glow>
            </a:effectLst>
          </p:spPr>
        </p:cxnSp>
      </p:grpSp>
      <p:sp>
        <p:nvSpPr>
          <p:cNvPr id="46" name="Rectangle 45"/>
          <p:cNvSpPr/>
          <p:nvPr/>
        </p:nvSpPr>
        <p:spPr>
          <a:xfrm>
            <a:off x="304800" y="5682343"/>
            <a:ext cx="8768825" cy="83099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Bilo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koja</a:t>
            </a:r>
            <a:r>
              <a:rPr lang="en-US" b="1" dirty="0" smtClean="0">
                <a:solidFill>
                  <a:srgbClr val="FF0000"/>
                </a:solidFill>
              </a:rPr>
              <a:t> 3 </a:t>
            </a:r>
            <a:r>
              <a:rPr lang="en-US" b="1" dirty="0" err="1" smtClean="0">
                <a:solidFill>
                  <a:srgbClr val="FF0000"/>
                </a:solidFill>
              </a:rPr>
              <a:t>vektora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zajednickim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pocetkom</a:t>
            </a:r>
            <a:r>
              <a:rPr lang="en-US" b="1" dirty="0" smtClean="0">
                <a:solidFill>
                  <a:srgbClr val="FF0000"/>
                </a:solidFill>
              </a:rPr>
              <a:t> i </a:t>
            </a:r>
            <a:r>
              <a:rPr lang="en-US" b="1" dirty="0" err="1" smtClean="0">
                <a:solidFill>
                  <a:srgbClr val="FF0000"/>
                </a:solidFill>
              </a:rPr>
              <a:t>odrzanim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nultim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impulsom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moraju</a:t>
            </a:r>
            <a:r>
              <a:rPr lang="en-US" b="1" dirty="0" smtClean="0">
                <a:solidFill>
                  <a:srgbClr val="FF0000"/>
                </a:solidFill>
              </a:rPr>
              <a:t> da </a:t>
            </a:r>
            <a:r>
              <a:rPr lang="en-US" b="1" dirty="0" err="1" smtClean="0">
                <a:solidFill>
                  <a:srgbClr val="FF0000"/>
                </a:solidFill>
              </a:rPr>
              <a:t>budu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ko-planarna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cak</a:t>
            </a:r>
            <a:r>
              <a:rPr lang="en-US" b="1" dirty="0" smtClean="0">
                <a:solidFill>
                  <a:srgbClr val="FF0000"/>
                </a:solidFill>
              </a:rPr>
              <a:t> i u 3d</a:t>
            </a:r>
            <a:endParaRPr lang="en-US" b="1" dirty="0">
              <a:ln w="3175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289851" y="3435117"/>
            <a:ext cx="1824538" cy="8309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c.o.m</a:t>
            </a:r>
            <a:r>
              <a:rPr lang="en-US" b="1" dirty="0" smtClean="0"/>
              <a:t>. frame</a:t>
            </a:r>
            <a:endParaRPr lang="en-US" b="1" baseline="30000" dirty="0" smtClean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29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257637" y="1600200"/>
            <a:ext cx="2013693" cy="8309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b="1" dirty="0" smtClean="0"/>
              <a:t>3d scattering </a:t>
            </a:r>
            <a:r>
              <a:rPr lang="en-US" b="1" baseline="30000" dirty="0" smtClean="0"/>
              <a:t> </a:t>
            </a:r>
            <a:endParaRPr lang="en-US" b="1" baseline="30000" dirty="0"/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085825" y="1600199"/>
            <a:ext cx="2013693" cy="8309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b="1" dirty="0"/>
              <a:t>2</a:t>
            </a:r>
            <a:r>
              <a:rPr lang="en-US" b="1" dirty="0" smtClean="0"/>
              <a:t>d scattering </a:t>
            </a:r>
            <a:r>
              <a:rPr lang="en-US" b="1" baseline="30000" dirty="0" smtClean="0"/>
              <a:t> </a:t>
            </a:r>
            <a:endParaRPr lang="en-US" b="1" baseline="30000" dirty="0"/>
          </a:p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144965" y="2862956"/>
            <a:ext cx="3429000" cy="1493263"/>
            <a:chOff x="4419600" y="2971800"/>
            <a:chExt cx="3962400" cy="2019459"/>
          </a:xfrm>
        </p:grpSpPr>
        <p:sp>
          <p:nvSpPr>
            <p:cNvPr id="24" name="Flowchart: Data 23"/>
            <p:cNvSpPr/>
            <p:nvPr/>
          </p:nvSpPr>
          <p:spPr bwMode="auto">
            <a:xfrm>
              <a:off x="4419600" y="2971800"/>
              <a:ext cx="3962400" cy="2019459"/>
            </a:xfrm>
            <a:prstGeom prst="flowChartInputOutput">
              <a:avLst/>
            </a:prstGeom>
            <a:pattFill prst="horzBrick">
              <a:fgClr>
                <a:schemeClr val="tx1"/>
              </a:fgClr>
              <a:bgClr>
                <a:schemeClr val="bg1"/>
              </a:bgClr>
            </a:patt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533400">
                <a:schemeClr val="accent4">
                  <a:satMod val="175000"/>
                  <a:alpha val="0"/>
                </a:schemeClr>
              </a:glow>
              <a:innerShdw blurRad="63500" dist="50800" dir="13500000">
                <a:prstClr val="black">
                  <a:alpha val="50000"/>
                </a:prstClr>
              </a:innerShdw>
              <a:softEdge rad="1270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 flipV="1">
              <a:off x="6273870" y="3082498"/>
              <a:ext cx="1422330" cy="776647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228600">
                <a:srgbClr val="FF0000">
                  <a:alpha val="40000"/>
                </a:srgbClr>
              </a:glow>
            </a:effectLst>
          </p:spPr>
        </p:cxnSp>
        <p:cxnSp>
          <p:nvCxnSpPr>
            <p:cNvPr id="26" name="Straight Arrow Connector 25"/>
            <p:cNvCxnSpPr/>
            <p:nvPr/>
          </p:nvCxnSpPr>
          <p:spPr bwMode="auto">
            <a:xfrm flipH="1">
              <a:off x="5759041" y="3848259"/>
              <a:ext cx="494133" cy="1143000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228600">
                <a:srgbClr val="FF0000">
                  <a:alpha val="40000"/>
                </a:srgbClr>
              </a:glow>
            </a:effectLst>
          </p:spPr>
        </p:cxnSp>
        <p:cxnSp>
          <p:nvCxnSpPr>
            <p:cNvPr id="27" name="Straight Arrow Connector 26"/>
            <p:cNvCxnSpPr/>
            <p:nvPr/>
          </p:nvCxnSpPr>
          <p:spPr bwMode="auto">
            <a:xfrm>
              <a:off x="6248027" y="3848259"/>
              <a:ext cx="844514" cy="1143000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228600">
                <a:srgbClr val="FF0000">
                  <a:alpha val="40000"/>
                </a:srgbClr>
              </a:glow>
            </a:effectLst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H="1" flipV="1">
              <a:off x="5257800" y="3082498"/>
              <a:ext cx="1006260" cy="776647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228600">
                <a:srgbClr val="FF0000">
                  <a:alpha val="40000"/>
                </a:srgbClr>
              </a:glow>
            </a:effectLst>
          </p:spPr>
        </p:cxnSp>
      </p:grpSp>
      <p:cxnSp>
        <p:nvCxnSpPr>
          <p:cNvPr id="29" name="Straight Arrow Connector 28"/>
          <p:cNvCxnSpPr/>
          <p:nvPr/>
        </p:nvCxnSpPr>
        <p:spPr bwMode="auto">
          <a:xfrm>
            <a:off x="2130616" y="3670749"/>
            <a:ext cx="1058105" cy="880119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228600">
              <a:srgbClr val="FF0000">
                <a:alpha val="40000"/>
              </a:srgbClr>
            </a:glow>
          </a:effectLst>
        </p:spPr>
      </p:cxnSp>
      <p:sp>
        <p:nvSpPr>
          <p:cNvPr id="30" name="Flowchart: Data 29"/>
          <p:cNvSpPr/>
          <p:nvPr/>
        </p:nvSpPr>
        <p:spPr bwMode="auto">
          <a:xfrm>
            <a:off x="569719" y="3407868"/>
            <a:ext cx="3389527" cy="525762"/>
          </a:xfrm>
          <a:prstGeom prst="flowChartInputOutput">
            <a:avLst/>
          </a:prstGeom>
          <a:pattFill prst="horzBrick">
            <a:fgClr>
              <a:schemeClr val="tx1"/>
            </a:fgClr>
            <a:bgClr>
              <a:schemeClr val="bg1"/>
            </a:bgClr>
          </a:patt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533400">
              <a:schemeClr val="accent4">
                <a:satMod val="175000"/>
                <a:alpha val="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flipV="1">
            <a:off x="2159391" y="2493469"/>
            <a:ext cx="914400" cy="117728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228600">
              <a:srgbClr val="FF0000">
                <a:alpha val="40000"/>
              </a:srgbClr>
            </a:glow>
          </a:effectLst>
        </p:spPr>
      </p:cxnSp>
      <p:cxnSp>
        <p:nvCxnSpPr>
          <p:cNvPr id="32" name="Straight Arrow Connector 31"/>
          <p:cNvCxnSpPr/>
          <p:nvPr/>
        </p:nvCxnSpPr>
        <p:spPr bwMode="auto">
          <a:xfrm flipH="1" flipV="1">
            <a:off x="1225856" y="3407869"/>
            <a:ext cx="904760" cy="26288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228600">
              <a:srgbClr val="FF0000">
                <a:alpha val="40000"/>
              </a:srgbClr>
            </a:glow>
          </a:effectLst>
        </p:spPr>
      </p:cxnSp>
      <p:cxnSp>
        <p:nvCxnSpPr>
          <p:cNvPr id="33" name="Straight Arrow Connector 32"/>
          <p:cNvCxnSpPr/>
          <p:nvPr/>
        </p:nvCxnSpPr>
        <p:spPr bwMode="auto">
          <a:xfrm flipV="1">
            <a:off x="2159391" y="3488015"/>
            <a:ext cx="1499435" cy="182734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228600">
              <a:srgbClr val="FF0000">
                <a:alpha val="40000"/>
              </a:srgbClr>
            </a:glow>
          </a:effectLst>
        </p:spPr>
      </p:cxnSp>
      <p:sp>
        <p:nvSpPr>
          <p:cNvPr id="34" name="TextBox 33"/>
          <p:cNvSpPr txBox="1"/>
          <p:nvPr/>
        </p:nvSpPr>
        <p:spPr>
          <a:xfrm>
            <a:off x="454479" y="4724399"/>
            <a:ext cx="6408693" cy="8309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Potrebna</a:t>
            </a:r>
            <a:r>
              <a:rPr lang="en-US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su</a:t>
            </a:r>
            <a:r>
              <a:rPr lang="en-US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 4-jeta </a:t>
            </a:r>
            <a:r>
              <a:rPr lang="en-US" dirty="0" err="1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za</a:t>
            </a:r>
            <a:r>
              <a:rPr lang="en-US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ne-</a:t>
            </a:r>
            <a:r>
              <a:rPr lang="en-US" dirty="0" err="1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planarne</a:t>
            </a:r>
            <a:r>
              <a:rPr lang="en-US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dogadjaje</a:t>
            </a:r>
            <a:r>
              <a:rPr lang="en-US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u 3d </a:t>
            </a:r>
            <a:r>
              <a:rPr lang="en-US" baseline="300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endParaRPr lang="en-US" baseline="300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endParaRPr lang="en-US" dirty="0"/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1447800" y="228600"/>
            <a:ext cx="6553200" cy="7315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  <a:softEdge rad="635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en-US" sz="4000" dirty="0" err="1" smtClean="0">
                <a:ln w="3175"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Planarni</a:t>
            </a:r>
            <a:r>
              <a:rPr lang="en-US" sz="4000" dirty="0" smtClean="0">
                <a:ln w="3175"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000" dirty="0" err="1" smtClean="0">
                <a:ln w="3175"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multijet</a:t>
            </a:r>
            <a:r>
              <a:rPr lang="en-US" sz="4000" dirty="0">
                <a:ln w="3175"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000" dirty="0" err="1" smtClean="0">
                <a:ln w="3175"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dogadjaji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cs typeface="+mj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24724" y="5602143"/>
            <a:ext cx="8414476" cy="89255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Ko-planarni</a:t>
            </a: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 4-jet </a:t>
            </a:r>
            <a:r>
              <a:rPr lang="en-US" sz="2800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dogadjaji</a:t>
            </a: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            </a:t>
            </a:r>
            <a:r>
              <a:rPr lang="en-US" sz="2800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cista</a:t>
            </a: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2d </a:t>
            </a:r>
            <a:r>
              <a:rPr lang="en-US" sz="2800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signatura</a:t>
            </a:r>
            <a:r>
              <a:rPr lang="en-US" sz="2800" baseline="3000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endParaRPr lang="en-US" sz="2800" baseline="30000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endParaRPr lang="en-US" dirty="0"/>
          </a:p>
        </p:txBody>
      </p:sp>
      <p:sp>
        <p:nvSpPr>
          <p:cNvPr id="50" name="Right Arrow 49"/>
          <p:cNvSpPr/>
          <p:nvPr/>
        </p:nvSpPr>
        <p:spPr bwMode="auto">
          <a:xfrm>
            <a:off x="4732921" y="5776101"/>
            <a:ext cx="609600" cy="242316"/>
          </a:xfrm>
          <a:prstGeom prst="rightArrow">
            <a:avLst/>
          </a:prstGeom>
          <a:solidFill>
            <a:schemeClr val="tx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60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590800" y="228600"/>
            <a:ext cx="3581400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en-US" sz="4000" dirty="0" err="1" smtClean="0">
                <a:ln w="3175"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Elipticni</a:t>
            </a:r>
            <a:r>
              <a:rPr lang="en-US" sz="4000" dirty="0" smtClean="0">
                <a:ln w="3175"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Jet-</a:t>
            </a:r>
            <a:r>
              <a:rPr lang="en-US" sz="4000" dirty="0" err="1" smtClean="0">
                <a:ln w="3175"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ovi</a:t>
            </a:r>
            <a:r>
              <a:rPr lang="en-US" sz="4000" dirty="0" smtClean="0">
                <a:ln w="3175"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225689"/>
            <a:ext cx="8654143" cy="600164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Ako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je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orijentacija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lokalne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ravni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sacuvana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rastojanjima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Λ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-1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QCD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individualni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jet-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ovi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mogu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postati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elipticnog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oblika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Snopovi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partona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su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uredjeni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Q</a:t>
            </a:r>
            <a:r>
              <a:rPr lang="en-US" i="1" baseline="30000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2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: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najveci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Q</a:t>
            </a:r>
            <a:r>
              <a:rPr lang="en-US" i="1" baseline="30000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2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desava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prvi</a:t>
            </a:r>
            <a:endParaRPr lang="en-US" dirty="0" smtClean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dirty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dirty="0" smtClean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dirty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	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dirty="0" smtClean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Snopovi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ne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moraju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biti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cirkularni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u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preseku</a:t>
            </a:r>
            <a:endParaRPr lang="en-US" dirty="0" smtClean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Pocnu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kao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planarni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onda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se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razvijaju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u 3d </a:t>
            </a:r>
            <a:endParaRPr lang="en-US" baseline="30000" dirty="0" smtClean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US" baseline="30000" dirty="0" smtClean="0"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en-US" dirty="0">
              <a:solidFill>
                <a:schemeClr val="accent2">
                  <a:lumMod val="7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56674" name="Picture 2" descr="C:\Users\dejan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162068"/>
            <a:ext cx="3049191" cy="240248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4267200" y="3599785"/>
            <a:ext cx="4352249" cy="1264819"/>
            <a:chOff x="2219102" y="1804240"/>
            <a:chExt cx="3846157" cy="893017"/>
          </a:xfrm>
        </p:grpSpPr>
        <p:sp>
          <p:nvSpPr>
            <p:cNvPr id="9" name="Flowchart: Data 8"/>
            <p:cNvSpPr/>
            <p:nvPr/>
          </p:nvSpPr>
          <p:spPr bwMode="auto">
            <a:xfrm>
              <a:off x="2219102" y="2254763"/>
              <a:ext cx="3831940" cy="442494"/>
            </a:xfrm>
            <a:prstGeom prst="flowChartInputOutput">
              <a:avLst/>
            </a:prstGeom>
            <a:solidFill>
              <a:schemeClr val="bg1">
                <a:alpha val="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10" name="Flowchart: Data 9"/>
            <p:cNvSpPr/>
            <p:nvPr/>
          </p:nvSpPr>
          <p:spPr bwMode="auto">
            <a:xfrm rot="19426035">
              <a:off x="3431824" y="2254763"/>
              <a:ext cx="2177561" cy="442494"/>
            </a:xfrm>
            <a:prstGeom prst="flowChartInputOutput">
              <a:avLst/>
            </a:prstGeom>
            <a:solidFill>
              <a:schemeClr val="bg1">
                <a:alpha val="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12" name="Flowchart: Data 11"/>
            <p:cNvSpPr/>
            <p:nvPr/>
          </p:nvSpPr>
          <p:spPr bwMode="auto">
            <a:xfrm rot="1233961">
              <a:off x="3107676" y="1812269"/>
              <a:ext cx="2957583" cy="442494"/>
            </a:xfrm>
            <a:prstGeom prst="flowChartInputOutput">
              <a:avLst/>
            </a:prstGeom>
            <a:solidFill>
              <a:schemeClr val="bg1">
                <a:alpha val="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cxnSp>
          <p:nvCxnSpPr>
            <p:cNvPr id="16" name="Straight Arrow Connector 15"/>
            <p:cNvCxnSpPr>
              <a:stCxn id="9" idx="2"/>
            </p:cNvCxnSpPr>
            <p:nvPr/>
          </p:nvCxnSpPr>
          <p:spPr bwMode="auto">
            <a:xfrm>
              <a:off x="2602296" y="2476010"/>
              <a:ext cx="1918308" cy="1088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20" name="Straight Arrow Connector 19"/>
            <p:cNvCxnSpPr/>
            <p:nvPr/>
          </p:nvCxnSpPr>
          <p:spPr bwMode="auto">
            <a:xfrm>
              <a:off x="4938391" y="2123278"/>
              <a:ext cx="591221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4520604" y="2118894"/>
              <a:ext cx="432396" cy="35711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H="1" flipV="1">
              <a:off x="4267200" y="1804240"/>
              <a:ext cx="642531" cy="32936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 bwMode="auto">
          <a:xfrm>
            <a:off x="3213100" y="5867400"/>
            <a:ext cx="2654300" cy="799822"/>
          </a:xfrm>
          <a:prstGeom prst="roundRect">
            <a:avLst/>
          </a:prstGeom>
          <a:solidFill>
            <a:srgbClr val="5FEFC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5219700" y="4216400"/>
            <a:ext cx="3695700" cy="1066800"/>
          </a:xfrm>
          <a:prstGeom prst="roundRect">
            <a:avLst/>
          </a:prstGeom>
          <a:solidFill>
            <a:srgbClr val="5FEFC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2819400" y="2489200"/>
            <a:ext cx="6096000" cy="1219200"/>
          </a:xfrm>
          <a:prstGeom prst="roundRect">
            <a:avLst/>
          </a:prstGeom>
          <a:solidFill>
            <a:srgbClr val="5FEFC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89100" y="12700"/>
            <a:ext cx="5715000" cy="8382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   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Nize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-dim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kosmologija</a:t>
            </a:r>
            <a:endParaRPr lang="en-US" sz="36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343400" y="990600"/>
            <a:ext cx="4191000" cy="1066800"/>
          </a:xfrm>
          <a:prstGeom prst="roundRect">
            <a:avLst/>
          </a:prstGeom>
          <a:solidFill>
            <a:srgbClr val="5FEFC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076366"/>
              </p:ext>
            </p:extLst>
          </p:nvPr>
        </p:nvGraphicFramePr>
        <p:xfrm>
          <a:off x="4533900" y="1066800"/>
          <a:ext cx="3848100" cy="910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317" name="Equation" r:id="rId4" imgW="2044440" imgH="482400" progId="Equation.3">
                  <p:embed/>
                </p:oleObj>
              </mc:Choice>
              <mc:Fallback>
                <p:oleObj name="Equation" r:id="rId4" imgW="2044440" imgH="482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3900" y="1066800"/>
                        <a:ext cx="3848100" cy="910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0299877"/>
              </p:ext>
            </p:extLst>
          </p:nvPr>
        </p:nvGraphicFramePr>
        <p:xfrm>
          <a:off x="3048000" y="2590800"/>
          <a:ext cx="5715000" cy="877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318" name="Equation" r:id="rId6" imgW="2831760" imgH="469800" progId="Equation.3">
                  <p:embed/>
                </p:oleObj>
              </mc:Choice>
              <mc:Fallback>
                <p:oleObj name="Equation" r:id="rId6" imgW="2831760" imgH="469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2590800"/>
                        <a:ext cx="5715000" cy="8774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2554592"/>
              </p:ext>
            </p:extLst>
          </p:nvPr>
        </p:nvGraphicFramePr>
        <p:xfrm>
          <a:off x="5486400" y="4343400"/>
          <a:ext cx="3152775" cy="73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319" name="Equation" r:id="rId8" imgW="1562040" imgH="393480" progId="Equation.3">
                  <p:embed/>
                </p:oleObj>
              </mc:Choice>
              <mc:Fallback>
                <p:oleObj name="Equation" r:id="rId8" imgW="1562040" imgH="3934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4343400"/>
                        <a:ext cx="3152775" cy="735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152400" y="1066800"/>
            <a:ext cx="5257800" cy="563231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B050"/>
                </a:solidFill>
              </a:rPr>
              <a:t>FRW </a:t>
            </a:r>
            <a:r>
              <a:rPr lang="en-US" b="1" dirty="0" err="1" smtClean="0">
                <a:solidFill>
                  <a:srgbClr val="00B050"/>
                </a:solidFill>
              </a:rPr>
              <a:t>metrika</a:t>
            </a:r>
            <a:r>
              <a:rPr lang="en-US" b="1" dirty="0" smtClean="0">
                <a:solidFill>
                  <a:srgbClr val="00B050"/>
                </a:solidFill>
              </a:rPr>
              <a:t> u 2+1 dim: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>
              <a:solidFill>
                <a:srgbClr val="00B050"/>
              </a:solidFill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>
              <a:solidFill>
                <a:srgbClr val="00B050"/>
              </a:solidFill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err="1" smtClean="0">
                <a:solidFill>
                  <a:srgbClr val="00B050"/>
                </a:solidFill>
              </a:rPr>
              <a:t>Jednacine</a:t>
            </a:r>
            <a:r>
              <a:rPr lang="en-US" b="1" dirty="0" smtClean="0">
                <a:solidFill>
                  <a:srgbClr val="00B050"/>
                </a:solidFill>
              </a:rPr>
              <a:t>: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>
              <a:solidFill>
                <a:srgbClr val="00B050"/>
              </a:solidFill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endParaRPr lang="en-US" b="1" dirty="0">
              <a:solidFill>
                <a:srgbClr val="00B050"/>
              </a:solidFill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Radiation </a:t>
            </a:r>
            <a:r>
              <a:rPr lang="en-US" b="1" dirty="0" smtClean="0">
                <a:solidFill>
                  <a:srgbClr val="00B050"/>
                </a:solidFill>
              </a:rPr>
              <a:t>dominated </a:t>
            </a:r>
            <a:r>
              <a:rPr lang="en-US" b="1" dirty="0" err="1" smtClean="0">
                <a:solidFill>
                  <a:srgbClr val="00B050"/>
                </a:solidFill>
              </a:rPr>
              <a:t>univerzum</a:t>
            </a:r>
            <a:r>
              <a:rPr lang="en-US" b="1" dirty="0" smtClean="0">
                <a:solidFill>
                  <a:srgbClr val="00B050"/>
                </a:solidFill>
              </a:rPr>
              <a:t>: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endParaRPr lang="en-US" b="1" dirty="0">
              <a:solidFill>
                <a:srgbClr val="00B050"/>
              </a:solidFill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>
              <a:solidFill>
                <a:srgbClr val="00B050"/>
              </a:solidFill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err="1" smtClean="0">
                <a:solidFill>
                  <a:srgbClr val="00B050"/>
                </a:solidFill>
              </a:rPr>
              <a:t>Rezultat</a:t>
            </a:r>
            <a:r>
              <a:rPr lang="en-US" b="1" dirty="0" smtClean="0">
                <a:solidFill>
                  <a:srgbClr val="002060"/>
                </a:solidFill>
              </a:rPr>
              <a:t>:  </a:t>
            </a:r>
            <a:endParaRPr lang="en-US" b="1" dirty="0">
              <a:solidFill>
                <a:srgbClr val="002060"/>
              </a:solidFill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0662720"/>
              </p:ext>
            </p:extLst>
          </p:nvPr>
        </p:nvGraphicFramePr>
        <p:xfrm>
          <a:off x="3672985" y="5943600"/>
          <a:ext cx="1747230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320" name="Equation" r:id="rId10" imgW="647640" imgH="228600" progId="Equation.3">
                  <p:embed/>
                </p:oleObj>
              </mc:Choice>
              <mc:Fallback>
                <p:oleObj name="Equation" r:id="rId10" imgW="647640" imgH="22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2985" y="5943600"/>
                        <a:ext cx="1747230" cy="617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03612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 bwMode="auto">
          <a:xfrm>
            <a:off x="2012950" y="4109154"/>
            <a:ext cx="2400300" cy="939800"/>
          </a:xfrm>
          <a:prstGeom prst="roundRect">
            <a:avLst/>
          </a:prstGeom>
          <a:solidFill>
            <a:srgbClr val="5FEFC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701800" y="152400"/>
            <a:ext cx="5715000" cy="8382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    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Nize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-dim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kosmologija</a:t>
            </a:r>
            <a:endParaRPr lang="en-US" sz="36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371600" y="1981200"/>
            <a:ext cx="3505200" cy="1066800"/>
          </a:xfrm>
          <a:prstGeom prst="roundRect">
            <a:avLst/>
          </a:prstGeom>
          <a:solidFill>
            <a:srgbClr val="5FEFC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3283390"/>
              </p:ext>
            </p:extLst>
          </p:nvPr>
        </p:nvGraphicFramePr>
        <p:xfrm>
          <a:off x="1820863" y="2120106"/>
          <a:ext cx="2725737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08" name="Equation" r:id="rId4" imgW="1447560" imgH="419040" progId="Equation.3">
                  <p:embed/>
                </p:oleObj>
              </mc:Choice>
              <mc:Fallback>
                <p:oleObj name="Equation" r:id="rId4" imgW="14475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0863" y="2120106"/>
                        <a:ext cx="2725737" cy="788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0385227"/>
              </p:ext>
            </p:extLst>
          </p:nvPr>
        </p:nvGraphicFramePr>
        <p:xfrm>
          <a:off x="2188298" y="4257188"/>
          <a:ext cx="2049603" cy="643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09" name="Equation" r:id="rId6" imgW="749160" imgH="253800" progId="Equation.3">
                  <p:embed/>
                </p:oleObj>
              </mc:Choice>
              <mc:Fallback>
                <p:oleObj name="Equation" r:id="rId6" imgW="7491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8298" y="4257188"/>
                        <a:ext cx="2049603" cy="6437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203200" y="1225689"/>
            <a:ext cx="9169400" cy="507831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B050"/>
                </a:solidFill>
              </a:rPr>
              <a:t>FRW </a:t>
            </a:r>
            <a:r>
              <a:rPr lang="en-US" b="1" dirty="0" err="1" smtClean="0">
                <a:solidFill>
                  <a:srgbClr val="00B050"/>
                </a:solidFill>
              </a:rPr>
              <a:t>metrika</a:t>
            </a:r>
            <a:r>
              <a:rPr lang="en-US" b="1" dirty="0" smtClean="0">
                <a:solidFill>
                  <a:srgbClr val="00B050"/>
                </a:solidFill>
              </a:rPr>
              <a:t> u 1+1 dim je: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>
              <a:solidFill>
                <a:srgbClr val="00B050"/>
              </a:solidFill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>
              <a:solidFill>
                <a:srgbClr val="00B050"/>
              </a:solidFill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>
              <a:solidFill>
                <a:srgbClr val="00B050"/>
              </a:solidFill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B050"/>
                </a:solidFill>
              </a:rPr>
              <a:t>Clan 1-kx</a:t>
            </a:r>
            <a:r>
              <a:rPr lang="en-US" b="1" baseline="30000" dirty="0" smtClean="0">
                <a:solidFill>
                  <a:srgbClr val="00B050"/>
                </a:solidFill>
              </a:rPr>
              <a:t>2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moze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biti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apsorbovan</a:t>
            </a:r>
            <a:r>
              <a:rPr lang="en-US" b="1" dirty="0" smtClean="0">
                <a:solidFill>
                  <a:srgbClr val="00B050"/>
                </a:solidFill>
              </a:rPr>
              <a:t> u </a:t>
            </a:r>
            <a:r>
              <a:rPr lang="en-US" b="1" dirty="0" err="1" smtClean="0">
                <a:solidFill>
                  <a:srgbClr val="00B050"/>
                </a:solidFill>
              </a:rPr>
              <a:t>definiciju</a:t>
            </a:r>
            <a:r>
              <a:rPr lang="en-US" b="1" dirty="0" smtClean="0">
                <a:solidFill>
                  <a:srgbClr val="00B050"/>
                </a:solidFill>
              </a:rPr>
              <a:t> x-a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>
              <a:solidFill>
                <a:srgbClr val="00B050"/>
              </a:solidFill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endParaRPr lang="en-US" b="1" dirty="0">
              <a:solidFill>
                <a:srgbClr val="00B050"/>
              </a:solidFill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err="1" smtClean="0">
                <a:solidFill>
                  <a:srgbClr val="00B050"/>
                </a:solidFill>
              </a:rPr>
              <a:t>Svaka</a:t>
            </a:r>
            <a:r>
              <a:rPr lang="en-US" b="1" dirty="0" smtClean="0">
                <a:solidFill>
                  <a:srgbClr val="00B050"/>
                </a:solidFill>
              </a:rPr>
              <a:t> 1+1 dim </a:t>
            </a:r>
            <a:r>
              <a:rPr lang="en-US" b="1" dirty="0" err="1" smtClean="0">
                <a:solidFill>
                  <a:srgbClr val="00B050"/>
                </a:solidFill>
              </a:rPr>
              <a:t>metrika</a:t>
            </a:r>
            <a:r>
              <a:rPr lang="en-US" b="1" dirty="0" smtClean="0">
                <a:solidFill>
                  <a:srgbClr val="00B050"/>
                </a:solidFill>
              </a:rPr>
              <a:t> je </a:t>
            </a:r>
            <a:r>
              <a:rPr lang="en-US" b="1" dirty="0" err="1" smtClean="0">
                <a:solidFill>
                  <a:srgbClr val="00B050"/>
                </a:solidFill>
              </a:rPr>
              <a:t>konformno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ravna</a:t>
            </a:r>
            <a:endParaRPr lang="en-US" b="1" dirty="0" smtClean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B050"/>
                </a:solidFill>
              </a:rPr>
              <a:t>(</a:t>
            </a:r>
            <a:r>
              <a:rPr lang="el-GR" b="1" dirty="0" smtClean="0">
                <a:solidFill>
                  <a:srgbClr val="00B050"/>
                </a:solidFill>
              </a:rPr>
              <a:t>Φ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moze</a:t>
            </a:r>
            <a:r>
              <a:rPr lang="en-US" b="1" dirty="0" smtClean="0">
                <a:solidFill>
                  <a:srgbClr val="00B050"/>
                </a:solidFill>
              </a:rPr>
              <a:t> da se </a:t>
            </a:r>
            <a:r>
              <a:rPr lang="en-US" b="1" dirty="0" err="1" smtClean="0">
                <a:solidFill>
                  <a:srgbClr val="00B050"/>
                </a:solidFill>
              </a:rPr>
              <a:t>promovise</a:t>
            </a:r>
            <a:r>
              <a:rPr lang="en-US" b="1" dirty="0" smtClean="0">
                <a:solidFill>
                  <a:srgbClr val="00B050"/>
                </a:solidFill>
              </a:rPr>
              <a:t> u </a:t>
            </a:r>
            <a:r>
              <a:rPr lang="en-US" b="1" dirty="0" err="1" smtClean="0">
                <a:solidFill>
                  <a:srgbClr val="00B050"/>
                </a:solidFill>
              </a:rPr>
              <a:t>dinamicko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polje</a:t>
            </a:r>
            <a:r>
              <a:rPr lang="en-US" b="1" dirty="0" smtClean="0">
                <a:solidFill>
                  <a:srgbClr val="00B050"/>
                </a:solidFill>
              </a:rPr>
              <a:t> – </a:t>
            </a:r>
            <a:r>
              <a:rPr lang="en-US" b="1" dirty="0" err="1" smtClean="0">
                <a:solidFill>
                  <a:srgbClr val="00B050"/>
                </a:solidFill>
              </a:rPr>
              <a:t>dilaton</a:t>
            </a:r>
            <a:r>
              <a:rPr lang="en-US" b="1" dirty="0" smtClean="0">
                <a:solidFill>
                  <a:srgbClr val="00B050"/>
                </a:solidFill>
              </a:rPr>
              <a:t>)</a:t>
            </a:r>
            <a:r>
              <a:rPr lang="en-US" b="1" dirty="0" smtClean="0">
                <a:solidFill>
                  <a:srgbClr val="002060"/>
                </a:solidFill>
              </a:rPr>
              <a:t>  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69076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400" y="1600200"/>
            <a:ext cx="9169400" cy="49859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err="1" smtClean="0">
                <a:solidFill>
                  <a:srgbClr val="00B050"/>
                </a:solidFill>
              </a:rPr>
              <a:t>Nije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nuzno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zahtevati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dobar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Njutnov</a:t>
            </a:r>
            <a:r>
              <a:rPr lang="en-US" sz="2800" b="1" dirty="0" smtClean="0">
                <a:solidFill>
                  <a:srgbClr val="00B050"/>
                </a:solidFill>
              </a:rPr>
              <a:t> limit </a:t>
            </a:r>
            <a:r>
              <a:rPr lang="en-US" sz="2800" b="1" dirty="0">
                <a:solidFill>
                  <a:srgbClr val="00B050"/>
                </a:solidFill>
              </a:rPr>
              <a:t>u</a:t>
            </a:r>
            <a:r>
              <a:rPr lang="en-US" sz="2800" b="1" dirty="0" smtClean="0">
                <a:solidFill>
                  <a:srgbClr val="00B050"/>
                </a:solidFill>
              </a:rPr>
              <a:t> 2+1 dim:</a:t>
            </a:r>
            <a:endParaRPr lang="en-US" b="1" dirty="0" smtClean="0">
              <a:solidFill>
                <a:srgbClr val="00B050"/>
              </a:solidFill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>
              <a:solidFill>
                <a:srgbClr val="00B050"/>
              </a:solidFill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B050"/>
                </a:solidFill>
              </a:rPr>
              <a:t> 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endParaRPr lang="en-US" sz="2800" b="1" dirty="0">
              <a:solidFill>
                <a:srgbClr val="00B050"/>
              </a:solidFill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err="1" smtClean="0">
                <a:solidFill>
                  <a:srgbClr val="00B050"/>
                </a:solidFill>
              </a:rPr>
              <a:t>Nije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nuzno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zahtevati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err="1" smtClean="0">
                <a:solidFill>
                  <a:srgbClr val="00B050"/>
                </a:solidFill>
              </a:rPr>
              <a:t>Nije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nuzno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zahtevati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ni</a:t>
            </a:r>
            <a:r>
              <a:rPr lang="en-US" sz="2800" b="1" dirty="0" smtClean="0">
                <a:solidFill>
                  <a:srgbClr val="00B050"/>
                </a:solidFill>
              </a:rPr>
              <a:t> FRW </a:t>
            </a:r>
            <a:r>
              <a:rPr lang="en-US" sz="2800" b="1" dirty="0" err="1" smtClean="0">
                <a:solidFill>
                  <a:srgbClr val="00B050"/>
                </a:solidFill>
              </a:rPr>
              <a:t>metriku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133600" y="155222"/>
            <a:ext cx="5181600" cy="8382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    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OTR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nije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jedini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izbor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en-US" sz="36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371600" y="2858516"/>
            <a:ext cx="2730500" cy="838200"/>
          </a:xfrm>
          <a:prstGeom prst="roundRect">
            <a:avLst/>
          </a:prstGeom>
          <a:solidFill>
            <a:srgbClr val="5FEFC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7824227"/>
              </p:ext>
            </p:extLst>
          </p:nvPr>
        </p:nvGraphicFramePr>
        <p:xfrm>
          <a:off x="1670050" y="2916117"/>
          <a:ext cx="2133600" cy="722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332" name="Equation" r:id="rId4" imgW="711000" imgH="241200" progId="Equation.3">
                  <p:embed/>
                </p:oleObj>
              </mc:Choice>
              <mc:Fallback>
                <p:oleObj name="Equation" r:id="rId4" imgW="7110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0050" y="2916117"/>
                        <a:ext cx="2133600" cy="7229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le 7"/>
          <p:cNvSpPr/>
          <p:nvPr/>
        </p:nvSpPr>
        <p:spPr bwMode="auto">
          <a:xfrm>
            <a:off x="5854700" y="2908449"/>
            <a:ext cx="2654300" cy="799822"/>
          </a:xfrm>
          <a:prstGeom prst="roundRect">
            <a:avLst/>
          </a:prstGeom>
          <a:solidFill>
            <a:srgbClr val="5FEFC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2465629"/>
              </p:ext>
            </p:extLst>
          </p:nvPr>
        </p:nvGraphicFramePr>
        <p:xfrm>
          <a:off x="6357143" y="3033722"/>
          <a:ext cx="1370013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333" name="Equation" r:id="rId6" imgW="507960" imgH="203040" progId="Equation.3">
                  <p:embed/>
                </p:oleObj>
              </mc:Choice>
              <mc:Fallback>
                <p:oleObj name="Equation" r:id="rId6" imgW="5079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7143" y="3033722"/>
                        <a:ext cx="1370013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ight Arrow 1"/>
          <p:cNvSpPr/>
          <p:nvPr/>
        </p:nvSpPr>
        <p:spPr bwMode="auto">
          <a:xfrm>
            <a:off x="4800600" y="3066044"/>
            <a:ext cx="609600" cy="484632"/>
          </a:xfrm>
          <a:prstGeom prst="rightArrow">
            <a:avLst/>
          </a:prstGeom>
          <a:solidFill>
            <a:srgbClr val="00B05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8063" y="3816190"/>
            <a:ext cx="2377574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B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Alternativni</a:t>
            </a:r>
            <a:r>
              <a:rPr lang="en-US" dirty="0" smtClean="0">
                <a:solidFill>
                  <a:srgbClr val="00B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00B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izbor</a:t>
            </a:r>
            <a:endParaRPr lang="en-US" dirty="0">
              <a:solidFill>
                <a:srgbClr val="00B05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94189" y="3816190"/>
            <a:ext cx="1055097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B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resenje</a:t>
            </a:r>
            <a:endParaRPr lang="en-US" dirty="0">
              <a:solidFill>
                <a:srgbClr val="00B05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3009020"/>
              </p:ext>
            </p:extLst>
          </p:nvPr>
        </p:nvGraphicFramePr>
        <p:xfrm>
          <a:off x="3954291" y="4800600"/>
          <a:ext cx="1692617" cy="573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334" name="Equation" r:id="rId8" imgW="711000" imgH="241200" progId="Equation.3">
                  <p:embed/>
                </p:oleObj>
              </mc:Choice>
              <mc:Fallback>
                <p:oleObj name="Equation" r:id="rId8" imgW="711000" imgH="241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4291" y="4800600"/>
                        <a:ext cx="1692617" cy="5730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43643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 bwMode="auto">
          <a:xfrm>
            <a:off x="228600" y="4800599"/>
            <a:ext cx="5029200" cy="1737360"/>
          </a:xfrm>
          <a:prstGeom prst="round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z="1800" smtClean="0">
              <a:solidFill>
                <a:srgbClr val="FFFFFF"/>
              </a:solidFill>
              <a:latin typeface="Arial" charset="0"/>
              <a:ea typeface="+mn-ea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381000" y="152400"/>
            <a:ext cx="8382000" cy="2971800"/>
          </a:xfrm>
          <a:prstGeom prst="round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z="1800" smtClean="0">
              <a:solidFill>
                <a:srgbClr val="FFFFFF"/>
              </a:solidFill>
              <a:latin typeface="Arial" charset="0"/>
              <a:ea typeface="+mn-ea"/>
              <a:cs typeface="Arial" pitchFamily="34" charset="0"/>
            </a:endParaRPr>
          </a:p>
        </p:txBody>
      </p:sp>
      <p:sp>
        <p:nvSpPr>
          <p:cNvPr id="2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1F6C1-C662-4092-B446-0BBF91E271BB}" type="slidenum">
              <a:rPr lang="en-US">
                <a:solidFill>
                  <a:srgbClr val="FFFFFF"/>
                </a:solidFill>
              </a:rPr>
              <a:pPr/>
              <a:t>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381000" y="257175"/>
            <a:ext cx="8001000" cy="227754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                    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  </a:t>
            </a:r>
            <a:r>
              <a:rPr lang="en-US" sz="28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Ekstra</a:t>
            </a:r>
            <a:r>
              <a:rPr lang="en-US" sz="2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Dimenzije</a:t>
            </a:r>
            <a:endParaRPr lang="en-US" sz="2800" b="1" i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eaLnBrk="1" hangingPunct="1"/>
            <a:endParaRPr lang="en-US" sz="1800" b="1" dirty="0">
              <a:solidFill>
                <a:srgbClr val="DFDEF6">
                  <a:lumMod val="10000"/>
                </a:srgb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5B5B89">
                      <a:lumMod val="20000"/>
                      <a:lumOff val="80000"/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5B5B89">
                      <a:lumMod val="20000"/>
                      <a:lumOff val="80000"/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Nas</a:t>
            </a:r>
            <a:r>
              <a:rPr lang="en-US" sz="2000" dirty="0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5B5B89">
                      <a:lumMod val="20000"/>
                      <a:lumOff val="80000"/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5B5B89">
                      <a:lumMod val="20000"/>
                      <a:lumOff val="80000"/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svet</a:t>
            </a:r>
            <a:r>
              <a:rPr lang="en-US" sz="2000" dirty="0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5B5B89">
                      <a:lumMod val="20000"/>
                      <a:lumOff val="80000"/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je </a:t>
            </a:r>
            <a:r>
              <a:rPr lang="en-US" sz="2000" dirty="0" err="1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5B5B89">
                      <a:lumMod val="20000"/>
                      <a:lumOff val="80000"/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manifestno</a:t>
            </a:r>
            <a:r>
              <a:rPr lang="en-US" sz="2000" dirty="0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5B5B89">
                      <a:lumMod val="20000"/>
                      <a:lumOff val="80000"/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(</a:t>
            </a:r>
            <a:r>
              <a:rPr lang="en-US" sz="2000" dirty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5B5B89">
                      <a:lumMod val="20000"/>
                      <a:lumOff val="80000"/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3+1)-</a:t>
            </a:r>
            <a:r>
              <a:rPr lang="en-US" sz="2000" dirty="0" err="1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5B5B89">
                      <a:lumMod val="20000"/>
                      <a:lumOff val="80000"/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dimenzionalni</a:t>
            </a:r>
            <a:r>
              <a:rPr lang="en-US" sz="2000" dirty="0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5B5B89">
                      <a:lumMod val="20000"/>
                      <a:lumOff val="80000"/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5B5B89">
                      <a:lumMod val="20000"/>
                      <a:lumOff val="80000"/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na</a:t>
            </a:r>
            <a:r>
              <a:rPr lang="en-US" sz="2000" dirty="0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5B5B89">
                      <a:lumMod val="20000"/>
                      <a:lumOff val="80000"/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5B5B89">
                      <a:lumMod val="20000"/>
                      <a:lumOff val="80000"/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vecim</a:t>
            </a:r>
            <a:r>
              <a:rPr lang="en-US" sz="2000" dirty="0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5B5B89">
                      <a:lumMod val="20000"/>
                      <a:lumOff val="80000"/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5B5B89">
                      <a:lumMod val="20000"/>
                      <a:lumOff val="80000"/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rastojanjima</a:t>
            </a:r>
            <a:endParaRPr lang="en-US" sz="2000" dirty="0">
              <a:solidFill>
                <a:srgbClr val="DFDEF6">
                  <a:lumMod val="10000"/>
                </a:srgbClr>
              </a:solidFill>
              <a:effectLst>
                <a:glow rad="101600">
                  <a:srgbClr val="5B5B89">
                    <a:lumMod val="20000"/>
                    <a:lumOff val="80000"/>
                    <a:alpha val="60000"/>
                  </a:srgbClr>
                </a:glow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eaLnBrk="1" hangingPunct="1"/>
            <a:endParaRPr 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eaLnBrk="1" hangingPunct="1"/>
            <a:endParaRPr lang="en-US" sz="1800" dirty="0">
              <a:solidFill>
                <a:srgbClr val="DFDEF6">
                  <a:lumMod val="10000"/>
                </a:srgbClr>
              </a:solidFill>
              <a:effectLst>
                <a:glow rad="101600">
                  <a:srgbClr val="FFFF00">
                    <a:alpha val="60000"/>
                  </a:srgbClr>
                </a:glow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sz="1800" dirty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Kaluza</a:t>
            </a:r>
            <a:r>
              <a:rPr lang="en-US" sz="2000" dirty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(1921) </a:t>
            </a:r>
            <a:r>
              <a:rPr lang="en-US" sz="2000" dirty="0" err="1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i</a:t>
            </a:r>
            <a:r>
              <a:rPr lang="en-US" sz="2000" dirty="0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Klein (1926) </a:t>
            </a:r>
            <a:r>
              <a:rPr lang="en-US" sz="2000" dirty="0" err="1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uvode</a:t>
            </a:r>
            <a:r>
              <a:rPr lang="en-US" sz="2000" dirty="0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petu</a:t>
            </a:r>
            <a:r>
              <a:rPr lang="en-US" sz="2000" dirty="0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dimenziju</a:t>
            </a:r>
            <a:r>
              <a:rPr lang="en-US" sz="2000" dirty="0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da</a:t>
            </a:r>
            <a:r>
              <a:rPr lang="en-US" sz="2000" dirty="0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bi </a:t>
            </a:r>
            <a:r>
              <a:rPr lang="en-US" sz="2000" dirty="0" err="1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ujedinili</a:t>
            </a:r>
            <a:r>
              <a:rPr lang="en-US" sz="2000" dirty="0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 </a:t>
            </a:r>
          </a:p>
          <a:p>
            <a:pPr eaLnBrk="1" hangingPunct="1"/>
            <a:r>
              <a:rPr lang="en-US" sz="2000" dirty="0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lang="en-US" sz="2000" dirty="0" err="1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gravitaciju</a:t>
            </a:r>
            <a:r>
              <a:rPr lang="en-US" sz="2000" dirty="0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sa</a:t>
            </a:r>
            <a:r>
              <a:rPr lang="en-US" sz="2000" dirty="0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elektromagnetizmom</a:t>
            </a:r>
            <a:r>
              <a:rPr lang="en-US" sz="2000" dirty="0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lang="en-US" sz="2000" dirty="0">
              <a:solidFill>
                <a:srgbClr val="FFFFFF"/>
              </a:solidFill>
              <a:effectLst>
                <a:glow rad="101600">
                  <a:srgbClr val="FFFF00">
                    <a:alpha val="60000"/>
                  </a:srgbClr>
                </a:glow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1446" name="Picture 6" descr="Kaluz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2743200"/>
            <a:ext cx="1371600" cy="1524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1447" name="Picture 7" descr="Klei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8400" y="2743200"/>
            <a:ext cx="1447800" cy="1524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304800" y="4800600"/>
            <a:ext cx="423064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 b="1" dirty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5B5B89">
                      <a:lumMod val="40000"/>
                      <a:lumOff val="60000"/>
                      <a:alpha val="60000"/>
                    </a:srgb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5B5B89">
                      <a:lumMod val="40000"/>
                      <a:lumOff val="60000"/>
                      <a:alpha val="60000"/>
                    </a:srgb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Peta</a:t>
            </a:r>
            <a:r>
              <a:rPr lang="en-US" sz="2000" b="1" dirty="0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5B5B89">
                      <a:lumMod val="40000"/>
                      <a:lumOff val="60000"/>
                      <a:alpha val="60000"/>
                    </a:srgb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5B5B89">
                      <a:lumMod val="40000"/>
                      <a:lumOff val="60000"/>
                      <a:alpha val="60000"/>
                    </a:srgb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dimenzija</a:t>
            </a:r>
            <a:r>
              <a:rPr lang="en-US" sz="2000" b="1" dirty="0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5B5B89">
                      <a:lumMod val="40000"/>
                      <a:lumOff val="60000"/>
                      <a:alpha val="60000"/>
                    </a:srgb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 je u </a:t>
            </a:r>
            <a:r>
              <a:rPr lang="en-US" sz="2000" b="1" dirty="0" err="1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5B5B89">
                      <a:lumMod val="40000"/>
                      <a:lumOff val="60000"/>
                      <a:alpha val="60000"/>
                    </a:srgb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obliku</a:t>
            </a:r>
            <a:r>
              <a:rPr lang="en-US" sz="2000" b="1" dirty="0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5B5B89">
                      <a:lumMod val="40000"/>
                      <a:lumOff val="60000"/>
                      <a:alpha val="60000"/>
                    </a:srgb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5B5B89">
                      <a:lumMod val="40000"/>
                      <a:lumOff val="60000"/>
                      <a:alpha val="60000"/>
                    </a:srgb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kruga</a:t>
            </a:r>
            <a:endParaRPr lang="en-US" sz="2000" b="1" dirty="0">
              <a:solidFill>
                <a:srgbClr val="DFDEF6">
                  <a:lumMod val="10000"/>
                </a:srgbClr>
              </a:solidFill>
              <a:effectLst>
                <a:glow rad="101600">
                  <a:srgbClr val="5B5B89">
                    <a:lumMod val="40000"/>
                    <a:lumOff val="60000"/>
                    <a:alpha val="60000"/>
                  </a:srgbClr>
                </a:glo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381000" y="5334000"/>
            <a:ext cx="360226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 b="1" dirty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Radijus</a:t>
            </a:r>
            <a:r>
              <a:rPr lang="en-US" sz="2000" b="1" dirty="0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kruga</a:t>
            </a:r>
            <a:r>
              <a:rPr lang="en-US" sz="2000" b="1" dirty="0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 je </a:t>
            </a:r>
            <a:r>
              <a:rPr lang="en-US" sz="2000" b="1" dirty="0" err="1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vrlo</a:t>
            </a:r>
            <a:r>
              <a:rPr lang="en-US" sz="2000" b="1" dirty="0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mali</a:t>
            </a:r>
            <a:r>
              <a:rPr lang="en-US" sz="2000" b="1" dirty="0" smtClean="0">
                <a:solidFill>
                  <a:srgbClr val="DFDEF6">
                    <a:lumMod val="10000"/>
                  </a:srgb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: </a:t>
            </a:r>
            <a:endParaRPr lang="en-US" sz="2000" b="1" dirty="0">
              <a:solidFill>
                <a:srgbClr val="DFDEF6">
                  <a:lumMod val="10000"/>
                </a:srgbClr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1481" name="Text Box 41"/>
          <p:cNvSpPr txBox="1">
            <a:spLocks noChangeArrowheads="1"/>
          </p:cNvSpPr>
          <p:nvPr/>
        </p:nvSpPr>
        <p:spPr bwMode="auto">
          <a:xfrm>
            <a:off x="914400" y="4267200"/>
            <a:ext cx="8826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800" dirty="0" err="1">
                <a:solidFill>
                  <a:srgbClr val="DFDEF6">
                    <a:lumMod val="1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Kaluza</a:t>
            </a:r>
            <a:endParaRPr lang="en-US" sz="1800" dirty="0">
              <a:solidFill>
                <a:srgbClr val="DFDEF6">
                  <a:lumMod val="1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1482" name="Text Box 42"/>
          <p:cNvSpPr txBox="1">
            <a:spLocks noChangeArrowheads="1"/>
          </p:cNvSpPr>
          <p:nvPr/>
        </p:nvSpPr>
        <p:spPr bwMode="auto">
          <a:xfrm>
            <a:off x="2819400" y="4267200"/>
            <a:ext cx="77787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800" dirty="0">
                <a:solidFill>
                  <a:srgbClr val="DFDEF6">
                    <a:lumMod val="1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Klein</a:t>
            </a:r>
          </a:p>
        </p:txBody>
      </p:sp>
      <p:pic>
        <p:nvPicPr>
          <p:cNvPr id="182274" name="Picture 2" descr="Rope used as washing lin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2600" y="4191000"/>
            <a:ext cx="3048000" cy="215053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aphicFrame>
        <p:nvGraphicFramePr>
          <p:cNvPr id="182277" name="Object 15"/>
          <p:cNvGraphicFramePr>
            <a:graphicFrameLocks noChangeAspect="1"/>
          </p:cNvGraphicFramePr>
          <p:nvPr/>
        </p:nvGraphicFramePr>
        <p:xfrm>
          <a:off x="1277938" y="5943600"/>
          <a:ext cx="2090737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70" name="Equation" r:id="rId7" imgW="1117440" imgH="241200" progId="Equation.3">
                  <p:embed/>
                </p:oleObj>
              </mc:Choice>
              <mc:Fallback>
                <p:oleObj name="Equation" r:id="rId7" imgW="11174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7938" y="5943600"/>
                        <a:ext cx="2090737" cy="452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00605557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76400" y="304800"/>
            <a:ext cx="5638800" cy="8382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       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Gravitacioni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talasi</a:t>
            </a:r>
            <a:endParaRPr lang="en-US" sz="36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304800" y="1415143"/>
            <a:ext cx="8596314" cy="609600"/>
          </a:xfrm>
          <a:prstGeom prst="roundRect">
            <a:avLst/>
          </a:prstGeom>
          <a:solidFill>
            <a:srgbClr val="00206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U 2+1 dim </a:t>
            </a:r>
            <a:r>
              <a:rPr lang="en-US" dirty="0" err="1" smtClean="0">
                <a:solidFill>
                  <a:srgbClr val="FFFF00"/>
                </a:solidFill>
              </a:rPr>
              <a:t>resenja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vakuumskih</a:t>
            </a:r>
            <a:r>
              <a:rPr lang="en-US" dirty="0" smtClean="0">
                <a:solidFill>
                  <a:srgbClr val="FFFF00"/>
                </a:solidFill>
              </a:rPr>
              <a:t> Einstein-</a:t>
            </a:r>
            <a:r>
              <a:rPr lang="en-US" dirty="0" err="1" smtClean="0">
                <a:solidFill>
                  <a:srgbClr val="FFFF00"/>
                </a:solidFill>
              </a:rPr>
              <a:t>ovih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jedn</a:t>
            </a:r>
            <a:r>
              <a:rPr lang="en-US" dirty="0" smtClean="0">
                <a:solidFill>
                  <a:srgbClr val="FFFF00"/>
                </a:solidFill>
              </a:rPr>
              <a:t>. </a:t>
            </a:r>
            <a:r>
              <a:rPr lang="en-US" dirty="0" err="1" smtClean="0">
                <a:solidFill>
                  <a:srgbClr val="FFFF00"/>
                </a:solidFill>
              </a:rPr>
              <a:t>su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lokalno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ravna</a:t>
            </a:r>
            <a:endParaRPr lang="en-US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err="1" smtClean="0">
                <a:solidFill>
                  <a:srgbClr val="002060"/>
                </a:solidFill>
              </a:rPr>
              <a:t>Nema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lokalnih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gravitacionih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stepena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slobode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err="1" smtClean="0">
                <a:solidFill>
                  <a:srgbClr val="002060"/>
                </a:solidFill>
              </a:rPr>
              <a:t>nema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gravitona</a:t>
            </a:r>
            <a:r>
              <a:rPr lang="en-US" sz="2800" dirty="0" smtClean="0">
                <a:solidFill>
                  <a:srgbClr val="002060"/>
                </a:solidFill>
              </a:rPr>
              <a:t> u </a:t>
            </a:r>
            <a:r>
              <a:rPr lang="en-US" sz="2800" dirty="0" err="1" smtClean="0">
                <a:solidFill>
                  <a:srgbClr val="002060"/>
                </a:solidFill>
              </a:rPr>
              <a:t>kvantnoj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teoriji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err="1" smtClean="0">
                <a:solidFill>
                  <a:srgbClr val="002060"/>
                </a:solidFill>
              </a:rPr>
              <a:t>nema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gravitacionih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talasa</a:t>
            </a:r>
            <a:r>
              <a:rPr lang="en-US" sz="2800" dirty="0" smtClean="0">
                <a:solidFill>
                  <a:srgbClr val="002060"/>
                </a:solidFill>
              </a:rPr>
              <a:t> u </a:t>
            </a:r>
            <a:r>
              <a:rPr lang="en-US" sz="2800" dirty="0" err="1" smtClean="0">
                <a:solidFill>
                  <a:srgbClr val="002060"/>
                </a:solidFill>
              </a:rPr>
              <a:t>klasicnoj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teoriji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530928" y="2286000"/>
            <a:ext cx="3929743" cy="685800"/>
          </a:xfrm>
          <a:prstGeom prst="roundRect">
            <a:avLst/>
          </a:prstGeom>
          <a:solidFill>
            <a:srgbClr val="5FEFC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1569550"/>
              </p:ext>
            </p:extLst>
          </p:nvPr>
        </p:nvGraphicFramePr>
        <p:xfrm>
          <a:off x="3083378" y="2346415"/>
          <a:ext cx="2824843" cy="564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41" name="Equation" r:id="rId4" imgW="1269720" imgH="253800" progId="Equation.3">
                  <p:embed/>
                </p:oleObj>
              </mc:Choice>
              <mc:Fallback>
                <p:oleObj name="Equation" r:id="rId4" imgW="12697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3378" y="2346415"/>
                        <a:ext cx="2824843" cy="5649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9748" name="Picture 4" descr="http://worldofweirdthings.com/wp-content/uploads/2010/12/gravity_waves_44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458" y="4724400"/>
            <a:ext cx="3144684" cy="19240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cxnSp>
        <p:nvCxnSpPr>
          <p:cNvPr id="8" name="Straight Connector 7"/>
          <p:cNvCxnSpPr/>
          <p:nvPr/>
        </p:nvCxnSpPr>
        <p:spPr bwMode="auto">
          <a:xfrm flipV="1">
            <a:off x="2743200" y="4572002"/>
            <a:ext cx="3200400" cy="2285998"/>
          </a:xfrm>
          <a:prstGeom prst="line">
            <a:avLst/>
          </a:prstGeom>
          <a:ln w="508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>
            <a:off x="2743200" y="4495800"/>
            <a:ext cx="3657600" cy="2152650"/>
          </a:xfrm>
          <a:prstGeom prst="line">
            <a:avLst/>
          </a:prstGeom>
          <a:ln w="508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193554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76400" y="304800"/>
            <a:ext cx="5638800" cy="8382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       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Gravitacioni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talasi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en-US" sz="36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318657" y="3984171"/>
            <a:ext cx="3657600" cy="990600"/>
          </a:xfrm>
          <a:prstGeom prst="roundRect">
            <a:avLst/>
          </a:prstGeom>
          <a:solidFill>
            <a:srgbClr val="5FEFC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394463"/>
            <a:ext cx="8839200" cy="120032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K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arakteristicna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frekvencija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gravitacionih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talasa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proizvedenih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u 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trenutku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 </a:t>
            </a:r>
            <a:r>
              <a:rPr lang="en-US" i="1" dirty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t </a:t>
            </a:r>
            <a:r>
              <a:rPr lang="en-US" i="1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u 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proslosti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 redshift-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ovana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je do 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danasnje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vrednosti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</a:p>
          <a:p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dirty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f</a:t>
            </a:r>
            <a:r>
              <a:rPr lang="en-US" baseline="-25000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0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dirty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= 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f</a:t>
            </a:r>
            <a:r>
              <a:rPr lang="en-US" baseline="-25000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* </a:t>
            </a:r>
            <a:r>
              <a:rPr lang="en-US" dirty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a(t)/a(t</a:t>
            </a:r>
            <a:r>
              <a:rPr lang="en-US" baseline="-25000" dirty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0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)</a:t>
            </a:r>
            <a:endParaRPr lang="en-US" dirty="0">
              <a:solidFill>
                <a:srgbClr val="0070C0"/>
              </a:solidFill>
              <a:effectLst>
                <a:glow rad="76200">
                  <a:srgbClr val="92D050">
                    <a:alpha val="37000"/>
                  </a:srgbClr>
                </a:glow>
              </a:effectLst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4243632"/>
              </p:ext>
            </p:extLst>
          </p:nvPr>
        </p:nvGraphicFramePr>
        <p:xfrm>
          <a:off x="4608689" y="2743200"/>
          <a:ext cx="1600200" cy="80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272" name="Equation" r:id="rId4" imgW="914400" imgH="457200" progId="Equation.3">
                  <p:embed/>
                </p:oleObj>
              </mc:Choice>
              <mc:Fallback>
                <p:oleObj name="Equation" r:id="rId4" imgW="9144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8689" y="2743200"/>
                        <a:ext cx="1600200" cy="80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3800694"/>
              </p:ext>
            </p:extLst>
          </p:nvPr>
        </p:nvGraphicFramePr>
        <p:xfrm>
          <a:off x="2590800" y="4059583"/>
          <a:ext cx="2971800" cy="8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273" name="Equation" r:id="rId6" imgW="1600200" imgH="431640" progId="Equation.3">
                  <p:embed/>
                </p:oleObj>
              </mc:Choice>
              <mc:Fallback>
                <p:oleObj name="Equation" r:id="rId6" imgW="16002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059583"/>
                        <a:ext cx="2971800" cy="83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533400" y="5486400"/>
            <a:ext cx="8839200" cy="46166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Danasnja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frekvencija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primordijalnih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talasa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kreiranih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pri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T=T</a:t>
            </a:r>
            <a:r>
              <a:rPr lang="en-US" baseline="-25000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*</a:t>
            </a:r>
            <a:endParaRPr lang="en-US" dirty="0">
              <a:solidFill>
                <a:srgbClr val="0070C0"/>
              </a:solidFill>
              <a:effectLst>
                <a:glow rad="76200">
                  <a:srgbClr val="92D050">
                    <a:alpha val="37000"/>
                  </a:srgbClr>
                </a:glow>
              </a:effectLst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0716462"/>
              </p:ext>
            </p:extLst>
          </p:nvPr>
        </p:nvGraphicFramePr>
        <p:xfrm>
          <a:off x="2209800" y="2819400"/>
          <a:ext cx="136260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274" name="Equation" r:id="rId8" imgW="545760" imgH="228600" progId="Equation.3">
                  <p:embed/>
                </p:oleObj>
              </mc:Choice>
              <mc:Fallback>
                <p:oleObj name="Equation" r:id="rId8" imgW="5457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819400"/>
                        <a:ext cx="1362605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19350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2362201" y="2057400"/>
            <a:ext cx="4648200" cy="990600"/>
          </a:xfrm>
          <a:prstGeom prst="roundRect">
            <a:avLst/>
          </a:prstGeom>
          <a:solidFill>
            <a:srgbClr val="5FEFC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1394462"/>
            <a:ext cx="8839200" cy="46166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        LISA 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sposobna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da 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vidi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cut-off </a:t>
            </a:r>
            <a:r>
              <a:rPr lang="en-US" dirty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u </a:t>
            </a:r>
            <a:r>
              <a:rPr lang="en-US" dirty="0" err="1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frekvencijama</a:t>
            </a:r>
            <a:r>
              <a:rPr lang="en-US" dirty="0" smtClean="0">
                <a:solidFill>
                  <a:srgbClr val="0070C0"/>
                </a:solidFill>
                <a:effectLst>
                  <a:glow rad="76200">
                    <a:srgbClr val="92D050">
                      <a:alpha val="37000"/>
                    </a:srgbClr>
                  </a:glow>
                </a:effectLst>
              </a:rPr>
              <a:t> GT</a:t>
            </a:r>
            <a:endParaRPr lang="en-US" dirty="0">
              <a:solidFill>
                <a:srgbClr val="0070C0"/>
              </a:solidFill>
              <a:effectLst>
                <a:glow rad="76200">
                  <a:srgbClr val="92D050">
                    <a:alpha val="37000"/>
                  </a:srgbClr>
                </a:glow>
              </a:effectLst>
            </a:endParaRPr>
          </a:p>
        </p:txBody>
      </p:sp>
      <p:pic>
        <p:nvPicPr>
          <p:cNvPr id="1617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3276600"/>
            <a:ext cx="5349737" cy="323799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4883512"/>
              </p:ext>
            </p:extLst>
          </p:nvPr>
        </p:nvGraphicFramePr>
        <p:xfrm>
          <a:off x="3014990" y="2103438"/>
          <a:ext cx="3342621" cy="94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009" name="Equation" r:id="rId5" imgW="1600200" imgH="431640" progId="Equation.3">
                  <p:embed/>
                </p:oleObj>
              </mc:Choice>
              <mc:Fallback>
                <p:oleObj name="Equation" r:id="rId5" imgW="16002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4990" y="2103438"/>
                        <a:ext cx="3342621" cy="944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2829" name="Picture 13" descr="http://www.pd.infn.it/~dorigo/image00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286000"/>
            <a:ext cx="2161742" cy="171678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18804" y="3624448"/>
            <a:ext cx="2011192" cy="4001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LISA’s sensitivity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862585" y="501228"/>
            <a:ext cx="5638800" cy="8382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       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Gravitacioni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talasi</a:t>
            </a:r>
            <a:endParaRPr lang="en-US" sz="36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91037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590800" y="304800"/>
            <a:ext cx="3565525" cy="776288"/>
          </a:xfrm>
          <a:prstGeom prst="roundRect">
            <a:avLst/>
          </a:prstGeom>
          <a:solidFill>
            <a:schemeClr val="tx2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</a:t>
            </a:r>
            <a:r>
              <a:rPr lang="en-US" sz="4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Zakljucak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28600" y="1371600"/>
            <a:ext cx="8686800" cy="5334000"/>
          </a:xfrm>
          <a:prstGeom prst="roundRect">
            <a:avLst/>
          </a:prstGeom>
          <a:solidFill>
            <a:srgbClr val="ECEF69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err="1" smtClean="0">
                <a:solidFill>
                  <a:srgbClr val="FF0000"/>
                </a:solidFill>
              </a:rPr>
              <a:t>Fundamentalni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problemi</a:t>
            </a:r>
            <a:r>
              <a:rPr lang="en-US" b="1" dirty="0" smtClean="0">
                <a:solidFill>
                  <a:srgbClr val="FF0000"/>
                </a:solidFill>
              </a:rPr>
              <a:t> se </a:t>
            </a:r>
            <a:r>
              <a:rPr lang="en-US" b="1" dirty="0" err="1" smtClean="0">
                <a:solidFill>
                  <a:srgbClr val="FF0000"/>
                </a:solidFill>
              </a:rPr>
              <a:t>akumuliraju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err="1" smtClean="0">
                <a:solidFill>
                  <a:srgbClr val="FF0000"/>
                </a:solidFill>
              </a:rPr>
              <a:t>Sadasnje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ideje</a:t>
            </a:r>
            <a:r>
              <a:rPr lang="en-US" b="1" dirty="0" smtClean="0">
                <a:solidFill>
                  <a:srgbClr val="FF0000"/>
                </a:solidFill>
              </a:rPr>
              <a:t> ne </a:t>
            </a:r>
            <a:r>
              <a:rPr lang="en-US" b="1" dirty="0" err="1" smtClean="0">
                <a:solidFill>
                  <a:srgbClr val="FF0000"/>
                </a:solidFill>
              </a:rPr>
              <a:t>rade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err="1" smtClean="0">
                <a:solidFill>
                  <a:srgbClr val="FF0000"/>
                </a:solidFill>
              </a:rPr>
              <a:t>Vreme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za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radikalno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nove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ideje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endParaRPr lang="en-US" dirty="0" smtClean="0"/>
          </a:p>
          <a:p>
            <a:endParaRPr lang="en-US" dirty="0" smtClean="0"/>
          </a:p>
          <a:p>
            <a:r>
              <a:rPr lang="en-US" sz="2800" b="1" dirty="0" err="1" smtClean="0"/>
              <a:t>Uveli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smo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koncept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dimenzija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koje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evoluiraju</a:t>
            </a:r>
            <a:r>
              <a:rPr lang="en-US" sz="2800" b="1" i="1" dirty="0" smtClean="0">
                <a:solidFill>
                  <a:srgbClr val="7030A0"/>
                </a:solidFill>
              </a:rPr>
              <a:t>  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      </a:t>
            </a:r>
            <a:r>
              <a:rPr lang="en-US" dirty="0" err="1" smtClean="0"/>
              <a:t>Mnogi</a:t>
            </a:r>
            <a:r>
              <a:rPr lang="en-US" dirty="0" smtClean="0"/>
              <a:t> </a:t>
            </a:r>
            <a:r>
              <a:rPr lang="en-US" dirty="0" err="1" smtClean="0"/>
              <a:t>problemi</a:t>
            </a:r>
            <a:r>
              <a:rPr lang="en-US" dirty="0" smtClean="0"/>
              <a:t> </a:t>
            </a:r>
            <a:r>
              <a:rPr lang="en-US" dirty="0" err="1" smtClean="0"/>
              <a:t>jednostavno</a:t>
            </a:r>
            <a:r>
              <a:rPr lang="en-US" dirty="0" smtClean="0"/>
              <a:t> </a:t>
            </a:r>
            <a:r>
              <a:rPr lang="en-US" dirty="0" err="1" smtClean="0"/>
              <a:t>nestaju</a:t>
            </a:r>
            <a:r>
              <a:rPr lang="en-US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 err="1" smtClean="0"/>
              <a:t>Jasne</a:t>
            </a:r>
            <a:r>
              <a:rPr lang="en-US" dirty="0" smtClean="0"/>
              <a:t> “model-independent” </a:t>
            </a:r>
            <a:r>
              <a:rPr lang="en-US" dirty="0" err="1" smtClean="0"/>
              <a:t>predikcije</a:t>
            </a:r>
            <a:r>
              <a:rPr lang="en-US" dirty="0" smtClean="0"/>
              <a:t>  </a:t>
            </a:r>
          </a:p>
          <a:p>
            <a:r>
              <a:rPr lang="en-US" dirty="0" smtClean="0"/>
              <a:t> </a:t>
            </a:r>
          </a:p>
          <a:p>
            <a:r>
              <a:rPr lang="en-US" sz="2800" b="1" dirty="0" err="1" smtClean="0"/>
              <a:t>Ostaje</a:t>
            </a:r>
            <a:r>
              <a:rPr lang="en-US" sz="2800" b="1" dirty="0" smtClean="0"/>
              <a:t> da se </a:t>
            </a:r>
            <a:r>
              <a:rPr lang="en-US" sz="2800" b="1" dirty="0" err="1" smtClean="0"/>
              <a:t>uradi</a:t>
            </a:r>
            <a:r>
              <a:rPr lang="en-US" sz="2800" b="1" dirty="0" smtClean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     </a:t>
            </a:r>
            <a:r>
              <a:rPr lang="en-US" dirty="0" err="1" smtClean="0"/>
              <a:t>Konkretan</a:t>
            </a:r>
            <a:r>
              <a:rPr lang="en-US" dirty="0" smtClean="0"/>
              <a:t> Model - </a:t>
            </a:r>
            <a:r>
              <a:rPr lang="en-US" dirty="0" err="1" smtClean="0"/>
              <a:t>Lagranzijan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89092" name="Picture 7" descr="C:\Documents and Settings\quasar1\Local Settings\Temporary Internet Files\Content.IE5\QRSBCDEF\MCj0424466000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4572000"/>
            <a:ext cx="758825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Picture 2" descr="C:\Users\dejan\Desktop\GIFS\75873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55951"/>
            <a:ext cx="571500" cy="5715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dejan\Desktop\GIFS\beba11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5308145"/>
            <a:ext cx="1371600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744379" y="1595210"/>
            <a:ext cx="723221" cy="723221"/>
            <a:chOff x="6744379" y="1595210"/>
            <a:chExt cx="723221" cy="723221"/>
          </a:xfrm>
        </p:grpSpPr>
        <p:pic>
          <p:nvPicPr>
            <p:cNvPr id="10" name="Picture 6" descr="C:\Users\dejan\Pictures\carrying_question_pa_sm_wm.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4379" y="1595210"/>
              <a:ext cx="723221" cy="723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6747214" y="2193471"/>
              <a:ext cx="640080" cy="124960"/>
            </a:xfrm>
            <a:prstGeom prst="rect">
              <a:avLst/>
            </a:prstGeom>
            <a:solidFill>
              <a:schemeClr val="bg1"/>
            </a:soli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8909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 bwMode="auto">
          <a:xfrm>
            <a:off x="1676400" y="1676400"/>
            <a:ext cx="5471160" cy="3611880"/>
          </a:xfrm>
          <a:prstGeom prst="ellipse">
            <a:avLst/>
          </a:prstGeom>
          <a:solidFill>
            <a:srgbClr val="0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>
              <a:defRPr/>
            </a:pPr>
            <a:endParaRPr lang="en-US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 </a:t>
            </a:r>
            <a:r>
              <a:rPr lang="en-US" sz="8000" dirty="0" err="1" smtClean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Hvala</a:t>
            </a:r>
            <a:endParaRPr lang="en-US" sz="8000" dirty="0">
              <a:solidFill>
                <a:srgbClr val="FFFF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auto">
          <a:xfrm>
            <a:off x="152400" y="228600"/>
            <a:ext cx="8869680" cy="6126480"/>
          </a:xfrm>
          <a:prstGeom prst="roundRect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>
              <a:defRPr/>
            </a:pPr>
            <a:endParaRPr lang="en-US" sz="1800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165C23-21F8-4706-92EE-3A9153256764}" type="slidenum">
              <a:rPr lang="en-US">
                <a:solidFill>
                  <a:srgbClr val="FFFFFF"/>
                </a:solidFill>
              </a:rPr>
              <a:pPr>
                <a:defRPr/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2346325" y="1027113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381000" y="381000"/>
            <a:ext cx="9188450" cy="66171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                  </a:t>
            </a:r>
            <a:r>
              <a:rPr lang="en-US" sz="2800" b="1" i="1" dirty="0" err="1" smtClean="0">
                <a:solidFill>
                  <a:srgbClr val="DFDEF6">
                    <a:lumMod val="10000"/>
                  </a:srgbClr>
                </a:solidFill>
                <a:effectLst>
                  <a:outerShdw blurRad="38100" dist="38100" dir="2700000" algn="tl">
                    <a:srgbClr val="FFFFFF"/>
                  </a:outerShdw>
                  <a:reflection blurRad="6350" stA="55000" endA="300" endPos="45500" dir="5400000" sy="-100000" algn="bl" rotWithShape="0"/>
                </a:effectLst>
                <a:latin typeface="Arial" charset="0"/>
                <a:ea typeface="+mn-ea"/>
              </a:rPr>
              <a:t>Univerzum</a:t>
            </a:r>
            <a:r>
              <a:rPr lang="en-US" sz="2800" b="1" i="1" dirty="0" smtClean="0">
                <a:solidFill>
                  <a:srgbClr val="DFDEF6">
                    <a:lumMod val="10000"/>
                  </a:srgbClr>
                </a:solidFill>
                <a:effectLst>
                  <a:outerShdw blurRad="38100" dist="38100" dir="2700000" algn="tl">
                    <a:srgbClr val="FFFFFF"/>
                  </a:outerShdw>
                  <a:reflection blurRad="6350" stA="55000" endA="300" endPos="45500" dir="5400000" sy="-100000" algn="bl" rotWithShape="0"/>
                </a:effectLst>
                <a:latin typeface="Arial" charset="0"/>
                <a:ea typeface="+mn-ea"/>
              </a:rPr>
              <a:t> </a:t>
            </a:r>
            <a:r>
              <a:rPr lang="en-US" sz="2800" b="1" i="1" dirty="0" err="1" smtClean="0">
                <a:solidFill>
                  <a:srgbClr val="DFDEF6">
                    <a:lumMod val="10000"/>
                  </a:srgbClr>
                </a:solidFill>
                <a:effectLst>
                  <a:outerShdw blurRad="38100" dist="38100" dir="2700000" algn="tl">
                    <a:srgbClr val="FFFFFF"/>
                  </a:outerShdw>
                  <a:reflection blurRad="6350" stA="55000" endA="300" endPos="45500" dir="5400000" sy="-100000" algn="bl" rotWithShape="0"/>
                </a:effectLst>
                <a:latin typeface="Arial" charset="0"/>
                <a:ea typeface="+mn-ea"/>
              </a:rPr>
              <a:t>sa</a:t>
            </a:r>
            <a:r>
              <a:rPr lang="en-US" sz="2800" b="1" i="1" dirty="0">
                <a:solidFill>
                  <a:srgbClr val="DFDEF6">
                    <a:lumMod val="10000"/>
                  </a:srgbClr>
                </a:solidFill>
                <a:effectLst>
                  <a:outerShdw blurRad="38100" dist="38100" dir="2700000" algn="tl">
                    <a:srgbClr val="FFFFFF"/>
                  </a:outerShdw>
                  <a:reflection blurRad="6350" stA="55000" endA="300" endPos="45500" dir="5400000" sy="-100000" algn="bl" rotWithShape="0"/>
                </a:effectLst>
                <a:latin typeface="Arial" charset="0"/>
                <a:ea typeface="+mn-ea"/>
              </a:rPr>
              <a:t> </a:t>
            </a:r>
            <a:r>
              <a:rPr lang="en-US" sz="2800" b="1" i="1" dirty="0" err="1" smtClean="0">
                <a:solidFill>
                  <a:srgbClr val="DFDEF6">
                    <a:lumMod val="10000"/>
                  </a:srgbClr>
                </a:solidFill>
                <a:effectLst>
                  <a:outerShdw blurRad="38100" dist="38100" dir="2700000" algn="tl">
                    <a:srgbClr val="FFFFFF"/>
                  </a:outerShdw>
                  <a:reflection blurRad="6350" stA="55000" endA="300" endPos="45500" dir="5400000" sy="-100000" algn="bl" rotWithShape="0"/>
                </a:effectLst>
                <a:latin typeface="Arial" charset="0"/>
                <a:ea typeface="+mn-ea"/>
              </a:rPr>
              <a:t>ekstra</a:t>
            </a:r>
            <a:r>
              <a:rPr lang="en-US" sz="2800" b="1" i="1" dirty="0" smtClean="0">
                <a:solidFill>
                  <a:srgbClr val="DFDEF6">
                    <a:lumMod val="10000"/>
                  </a:srgbClr>
                </a:solidFill>
                <a:effectLst>
                  <a:outerShdw blurRad="38100" dist="38100" dir="2700000" algn="tl">
                    <a:srgbClr val="FFFFFF"/>
                  </a:outerShdw>
                  <a:reflection blurRad="6350" stA="55000" endA="300" endPos="45500" dir="5400000" sy="-100000" algn="bl" rotWithShape="0"/>
                </a:effectLst>
                <a:latin typeface="Arial" charset="0"/>
                <a:ea typeface="+mn-ea"/>
              </a:rPr>
              <a:t> </a:t>
            </a:r>
            <a:r>
              <a:rPr lang="en-US" sz="2800" b="1" i="1" dirty="0" err="1" smtClean="0">
                <a:solidFill>
                  <a:srgbClr val="DFDEF6">
                    <a:lumMod val="10000"/>
                  </a:srgbClr>
                </a:solidFill>
                <a:effectLst>
                  <a:outerShdw blurRad="38100" dist="38100" dir="2700000" algn="tl">
                    <a:srgbClr val="FFFFFF"/>
                  </a:outerShdw>
                  <a:reflection blurRad="6350" stA="55000" endA="300" endPos="45500" dir="5400000" sy="-100000" algn="bl" rotWithShape="0"/>
                </a:effectLst>
                <a:latin typeface="Arial" charset="0"/>
                <a:ea typeface="+mn-ea"/>
              </a:rPr>
              <a:t>dimenzijama</a:t>
            </a:r>
            <a:endParaRPr lang="en-US" sz="2800" b="1" i="1" dirty="0" smtClean="0">
              <a:solidFill>
                <a:srgbClr val="DFDEF6">
                  <a:lumMod val="10000"/>
                </a:srgbClr>
              </a:solidFill>
              <a:effectLst>
                <a:outerShdw blurRad="38100" dist="38100" dir="2700000" algn="tl">
                  <a:srgbClr val="FFFFFF"/>
                </a:outerShdw>
                <a:reflection blurRad="6350" stA="55000" endA="300" endPos="45500" dir="5400000" sy="-100000" algn="bl" rotWithShape="0"/>
              </a:effectLst>
              <a:latin typeface="Arial" charset="0"/>
              <a:ea typeface="+mn-ea"/>
            </a:endParaRPr>
          </a:p>
          <a:p>
            <a:pPr>
              <a:defRPr/>
            </a:pPr>
            <a:endParaRPr lang="en-US" sz="2800" i="1" dirty="0">
              <a:solidFill>
                <a:srgbClr val="DFDEF6">
                  <a:lumMod val="10000"/>
                </a:srgbClr>
              </a:solidFill>
              <a:effectLst>
                <a:outerShdw blurRad="38100" dist="38100" dir="2700000" algn="tl">
                  <a:srgbClr val="FFFFFF"/>
                </a:outerShdw>
                <a:reflection blurRad="6350" stA="55000" endA="300" endPos="45500" dir="5400000" sy="-100000" algn="bl" rotWithShape="0"/>
              </a:effectLst>
              <a:latin typeface="Arial" charset="0"/>
              <a:ea typeface="+mn-ea"/>
            </a:endParaRPr>
          </a:p>
          <a:p>
            <a:pPr>
              <a:defRPr/>
            </a:pPr>
            <a:endParaRPr lang="en-US" b="1" i="1" dirty="0">
              <a:ln w="1905"/>
              <a:gradFill>
                <a:gsLst>
                  <a:gs pos="0">
                    <a:srgbClr val="494970">
                      <a:shade val="20000"/>
                      <a:satMod val="200000"/>
                    </a:srgbClr>
                  </a:gs>
                  <a:gs pos="78000">
                    <a:srgbClr val="494970">
                      <a:tint val="90000"/>
                      <a:shade val="89000"/>
                      <a:satMod val="220000"/>
                    </a:srgbClr>
                  </a:gs>
                  <a:gs pos="100000">
                    <a:srgbClr val="494970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ea typeface="+mn-ea"/>
            </a:endParaRPr>
          </a:p>
          <a:p>
            <a:pPr lvl="0" eaLnBrk="1" hangingPunct="1">
              <a:buFontTx/>
              <a:buChar char="•"/>
            </a:pPr>
            <a:r>
              <a:rPr lang="en-US" sz="2000" b="1" dirty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+mn-ea"/>
              </a:rPr>
              <a:t> </a:t>
            </a:r>
            <a:r>
              <a:rPr lang="en-US" sz="2000" b="1" dirty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Da bi </a:t>
            </a:r>
            <a:r>
              <a:rPr lang="en-US" sz="2000" b="1" dirty="0" err="1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ujedinili</a:t>
            </a:r>
            <a:r>
              <a:rPr lang="en-US" sz="2000" b="1" dirty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sve</a:t>
            </a:r>
            <a:r>
              <a:rPr lang="en-US" sz="2000" b="1" dirty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interakcije</a:t>
            </a:r>
            <a:r>
              <a:rPr lang="en-US" sz="2000" b="1" dirty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potrebno</a:t>
            </a:r>
            <a:r>
              <a:rPr lang="en-US" sz="2000" b="1" dirty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nam</a:t>
            </a:r>
            <a:r>
              <a:rPr lang="en-US" sz="2000" b="1" dirty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 je vise od 5 </a:t>
            </a:r>
            <a:r>
              <a:rPr lang="en-US" sz="2000" b="1" dirty="0" err="1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dimenzija</a:t>
            </a:r>
            <a:r>
              <a:rPr lang="en-US" sz="2000" b="1" dirty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lvl="0" eaLnBrk="1" hangingPunct="1">
              <a:buFontTx/>
              <a:buChar char="•"/>
            </a:pPr>
            <a:endParaRPr lang="en-US" sz="2000" b="1" dirty="0">
              <a:ln w="1905"/>
              <a:gradFill>
                <a:gsLst>
                  <a:gs pos="0">
                    <a:srgbClr val="494970">
                      <a:shade val="20000"/>
                      <a:satMod val="200000"/>
                    </a:srgbClr>
                  </a:gs>
                  <a:gs pos="78000">
                    <a:srgbClr val="494970">
                      <a:tint val="90000"/>
                      <a:shade val="89000"/>
                      <a:satMod val="220000"/>
                    </a:srgbClr>
                  </a:gs>
                  <a:gs pos="100000">
                    <a:srgbClr val="494970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lvl="0" eaLnBrk="1" hangingPunct="1"/>
            <a:endParaRPr lang="en-US" sz="2000" b="1" dirty="0">
              <a:ln w="1905"/>
              <a:gradFill>
                <a:gsLst>
                  <a:gs pos="0">
                    <a:srgbClr val="494970">
                      <a:shade val="20000"/>
                      <a:satMod val="200000"/>
                    </a:srgbClr>
                  </a:gs>
                  <a:gs pos="78000">
                    <a:srgbClr val="494970">
                      <a:tint val="90000"/>
                      <a:shade val="89000"/>
                      <a:satMod val="220000"/>
                    </a:srgbClr>
                  </a:gs>
                  <a:gs pos="100000">
                    <a:srgbClr val="494970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lvl="0" eaLnBrk="1" hangingPunct="1"/>
            <a:r>
              <a:rPr lang="en-US" sz="2000" b="1" dirty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    KK </a:t>
            </a:r>
            <a:r>
              <a:rPr lang="en-US" sz="2000" b="1" dirty="0" err="1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modeli</a:t>
            </a:r>
            <a:r>
              <a:rPr lang="en-US" sz="2000" b="1" dirty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lang="en-US" sz="2000" b="1" dirty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charset="0"/>
              </a:rPr>
              <a:t>→  </a:t>
            </a:r>
            <a:r>
              <a:rPr lang="en-US" sz="2000" b="1" dirty="0" err="1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najmanje</a:t>
            </a:r>
            <a:r>
              <a:rPr lang="en-US" sz="2000" b="1" dirty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 11 </a:t>
            </a:r>
            <a:r>
              <a:rPr lang="en-US" sz="2000" b="1" dirty="0" err="1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dimenzija</a:t>
            </a:r>
            <a:endParaRPr lang="en-US" sz="2000" b="1" dirty="0">
              <a:ln w="1905"/>
              <a:gradFill>
                <a:gsLst>
                  <a:gs pos="0">
                    <a:srgbClr val="494970">
                      <a:shade val="20000"/>
                      <a:satMod val="200000"/>
                    </a:srgbClr>
                  </a:gs>
                  <a:gs pos="78000">
                    <a:srgbClr val="494970">
                      <a:tint val="90000"/>
                      <a:shade val="89000"/>
                      <a:satMod val="220000"/>
                    </a:srgbClr>
                  </a:gs>
                  <a:gs pos="100000">
                    <a:srgbClr val="494970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lvl="0" eaLnBrk="1" hangingPunct="1"/>
            <a:r>
              <a:rPr lang="en-US" sz="2000" b="1" dirty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    </a:t>
            </a:r>
            <a:r>
              <a:rPr lang="en-US" sz="2000" b="1" dirty="0" err="1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Teorija</a:t>
            </a:r>
            <a:r>
              <a:rPr lang="en-US" sz="2000" b="1" dirty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Struna</a:t>
            </a:r>
            <a:r>
              <a:rPr lang="en-US" sz="2000" b="1" dirty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lang="en-US" sz="2000" b="1" dirty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charset="0"/>
              </a:rPr>
              <a:t>→  </a:t>
            </a:r>
            <a:r>
              <a:rPr lang="en-US" sz="2000" b="1" dirty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10 </a:t>
            </a:r>
            <a:r>
              <a:rPr lang="en-US" sz="2000" b="1" dirty="0" err="1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ili</a:t>
            </a:r>
            <a:r>
              <a:rPr lang="en-US" sz="2000" b="1" dirty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 11 </a:t>
            </a:r>
            <a:r>
              <a:rPr lang="en-US" sz="2000" b="1" dirty="0" err="1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dimenzija</a:t>
            </a:r>
            <a:endParaRPr lang="en-US" sz="2000" b="1" dirty="0">
              <a:ln w="1905"/>
              <a:gradFill>
                <a:gsLst>
                  <a:gs pos="0">
                    <a:srgbClr val="494970">
                      <a:shade val="20000"/>
                      <a:satMod val="200000"/>
                    </a:srgbClr>
                  </a:gs>
                  <a:gs pos="78000">
                    <a:srgbClr val="494970">
                      <a:tint val="90000"/>
                      <a:shade val="89000"/>
                      <a:satMod val="220000"/>
                    </a:srgbClr>
                  </a:gs>
                  <a:gs pos="100000">
                    <a:srgbClr val="494970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lvl="0" eaLnBrk="1" hangingPunct="1"/>
            <a:endParaRPr lang="en-US" sz="2000" b="1" dirty="0">
              <a:ln w="1905"/>
              <a:gradFill>
                <a:gsLst>
                  <a:gs pos="0">
                    <a:srgbClr val="494970">
                      <a:shade val="20000"/>
                      <a:satMod val="200000"/>
                    </a:srgbClr>
                  </a:gs>
                  <a:gs pos="78000">
                    <a:srgbClr val="494970">
                      <a:tint val="90000"/>
                      <a:shade val="89000"/>
                      <a:satMod val="220000"/>
                    </a:srgbClr>
                  </a:gs>
                  <a:gs pos="100000">
                    <a:srgbClr val="494970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lvl="0" eaLnBrk="1" hangingPunct="1"/>
            <a:endParaRPr lang="en-US" sz="2000" b="1" dirty="0">
              <a:ln w="1905"/>
              <a:gradFill>
                <a:gsLst>
                  <a:gs pos="0">
                    <a:srgbClr val="494970">
                      <a:shade val="20000"/>
                      <a:satMod val="200000"/>
                    </a:srgbClr>
                  </a:gs>
                  <a:gs pos="78000">
                    <a:srgbClr val="494970">
                      <a:tint val="90000"/>
                      <a:shade val="89000"/>
                      <a:satMod val="220000"/>
                    </a:srgbClr>
                  </a:gs>
                  <a:gs pos="100000">
                    <a:srgbClr val="494970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lvl="0" eaLnBrk="1" hangingPunct="1">
              <a:buFontTx/>
              <a:buChar char="•"/>
            </a:pPr>
            <a:r>
              <a:rPr lang="en-US" sz="2000" b="1" dirty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Interesantni</a:t>
            </a:r>
            <a:r>
              <a:rPr lang="en-US" sz="2000" b="1" dirty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 vise </a:t>
            </a:r>
            <a:r>
              <a:rPr lang="en-US" sz="2000" b="1" dirty="0" err="1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dimenzionalni</a:t>
            </a:r>
            <a:r>
              <a:rPr lang="en-US" sz="2000" b="1" dirty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objekti</a:t>
            </a:r>
            <a:r>
              <a:rPr lang="en-US" sz="2000" b="1" dirty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mogu</a:t>
            </a:r>
            <a:r>
              <a:rPr lang="en-US" sz="2000" b="1" dirty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 da </a:t>
            </a:r>
            <a:r>
              <a:rPr lang="en-US" sz="2000" b="1" dirty="0" err="1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postoje</a:t>
            </a:r>
            <a:r>
              <a:rPr lang="en-US" sz="2000" b="1" dirty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: </a:t>
            </a:r>
          </a:p>
          <a:p>
            <a:pPr lvl="0" eaLnBrk="1" hangingPunct="1"/>
            <a:r>
              <a:rPr lang="en-US" sz="2000" b="1" dirty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  vise </a:t>
            </a:r>
            <a:r>
              <a:rPr lang="en-US" sz="2000" b="1" dirty="0" err="1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dimenzionalne</a:t>
            </a:r>
            <a:r>
              <a:rPr lang="en-US" sz="2000" b="1" dirty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crne</a:t>
            </a:r>
            <a:r>
              <a:rPr lang="en-US" sz="2000" b="1" dirty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rupe</a:t>
            </a:r>
            <a:r>
              <a:rPr lang="en-US" sz="2000" b="1" dirty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lang="en-US" sz="2000" b="1" dirty="0" err="1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topoloski</a:t>
            </a:r>
            <a:r>
              <a:rPr lang="en-US" sz="2000" b="1" dirty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defekti</a:t>
            </a:r>
            <a:r>
              <a:rPr lang="en-US" sz="2000" b="1" dirty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 (</a:t>
            </a:r>
            <a:r>
              <a:rPr lang="en-US" sz="2000" b="1" dirty="0" err="1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strune</a:t>
            </a:r>
            <a:r>
              <a:rPr lang="en-US" sz="2000" b="1" dirty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, membrane…)</a:t>
            </a:r>
          </a:p>
          <a:p>
            <a:pPr>
              <a:defRPr/>
            </a:pPr>
            <a:endParaRPr lang="en-US" sz="2000" b="1" dirty="0">
              <a:ln w="1905"/>
              <a:gradFill>
                <a:gsLst>
                  <a:gs pos="0">
                    <a:srgbClr val="494970">
                      <a:shade val="20000"/>
                      <a:satMod val="200000"/>
                    </a:srgbClr>
                  </a:gs>
                  <a:gs pos="78000">
                    <a:srgbClr val="494970">
                      <a:tint val="90000"/>
                      <a:shade val="89000"/>
                      <a:satMod val="220000"/>
                    </a:srgbClr>
                  </a:gs>
                  <a:gs pos="100000">
                    <a:srgbClr val="494970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ea typeface="+mn-ea"/>
            </a:endParaRPr>
          </a:p>
          <a:p>
            <a:pPr>
              <a:buFontTx/>
              <a:buChar char="•"/>
              <a:defRPr/>
            </a:pPr>
            <a:r>
              <a:rPr lang="en-US" sz="2000" b="1" dirty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+mn-ea"/>
              </a:rPr>
              <a:t> </a:t>
            </a:r>
            <a:r>
              <a:rPr lang="en-US" sz="2000" b="1" dirty="0" err="1" smtClean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+mn-ea"/>
              </a:rPr>
              <a:t>Progres</a:t>
            </a:r>
            <a:r>
              <a:rPr lang="en-US" sz="2000" b="1" dirty="0" smtClean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+mn-ea"/>
              </a:rPr>
              <a:t> </a:t>
            </a:r>
            <a:r>
              <a:rPr lang="en-US" sz="2000" b="1" dirty="0" err="1" smtClean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+mn-ea"/>
              </a:rPr>
              <a:t>prema</a:t>
            </a:r>
            <a:r>
              <a:rPr lang="en-US" sz="2000" b="1" dirty="0" smtClean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+mn-ea"/>
              </a:rPr>
              <a:t> </a:t>
            </a:r>
            <a:r>
              <a:rPr lang="en-US" sz="2000" b="1" dirty="0" err="1" smtClean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+mn-ea"/>
              </a:rPr>
              <a:t>unifikaciji</a:t>
            </a:r>
            <a:r>
              <a:rPr lang="en-US" sz="2000" b="1" dirty="0" smtClean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+mn-ea"/>
              </a:rPr>
              <a:t> </a:t>
            </a:r>
            <a:r>
              <a:rPr lang="en-US" sz="2000" b="1" dirty="0" err="1" smtClean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+mn-ea"/>
              </a:rPr>
              <a:t>interakcija</a:t>
            </a:r>
            <a:r>
              <a:rPr lang="en-US" sz="2000" b="1" dirty="0" smtClean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+mn-ea"/>
              </a:rPr>
              <a:t> je </a:t>
            </a:r>
            <a:r>
              <a:rPr lang="en-US" sz="2000" b="1" dirty="0" err="1" smtClean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+mn-ea"/>
              </a:rPr>
              <a:t>napravljen</a:t>
            </a:r>
            <a:r>
              <a:rPr lang="en-US" sz="2000" b="1" dirty="0" smtClean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+mn-ea"/>
              </a:rPr>
              <a:t> </a:t>
            </a:r>
          </a:p>
          <a:p>
            <a:pPr>
              <a:buFontTx/>
              <a:buChar char="•"/>
              <a:defRPr/>
            </a:pPr>
            <a:endParaRPr lang="en-US" sz="2000" b="1" dirty="0">
              <a:ln w="1905"/>
              <a:gradFill>
                <a:gsLst>
                  <a:gs pos="0">
                    <a:srgbClr val="494970">
                      <a:shade val="20000"/>
                      <a:satMod val="200000"/>
                    </a:srgbClr>
                  </a:gs>
                  <a:gs pos="78000">
                    <a:srgbClr val="494970">
                      <a:tint val="90000"/>
                      <a:shade val="89000"/>
                      <a:satMod val="220000"/>
                    </a:srgbClr>
                  </a:gs>
                  <a:gs pos="100000">
                    <a:srgbClr val="494970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ea typeface="+mn-ea"/>
            </a:endParaRPr>
          </a:p>
          <a:p>
            <a:pPr>
              <a:buFontTx/>
              <a:buChar char="•"/>
              <a:defRPr/>
            </a:pPr>
            <a:r>
              <a:rPr lang="en-US" sz="2000" b="1" dirty="0" smtClean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+mn-ea"/>
              </a:rPr>
              <a:t> </a:t>
            </a:r>
            <a:r>
              <a:rPr lang="en-US" b="1" dirty="0" err="1" smtClean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+mn-ea"/>
              </a:rPr>
              <a:t>Mnogi</a:t>
            </a:r>
            <a:r>
              <a:rPr lang="en-US" b="1" dirty="0" smtClean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+mn-ea"/>
              </a:rPr>
              <a:t> </a:t>
            </a:r>
            <a:r>
              <a:rPr lang="en-US" b="1" dirty="0" err="1" smtClean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+mn-ea"/>
              </a:rPr>
              <a:t>zaostali</a:t>
            </a:r>
            <a:r>
              <a:rPr lang="en-US" b="1" dirty="0" smtClean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+mn-ea"/>
              </a:rPr>
              <a:t> </a:t>
            </a:r>
            <a:r>
              <a:rPr lang="en-US" b="1" dirty="0" err="1" smtClean="0">
                <a:ln w="1905"/>
                <a:gradFill>
                  <a:gsLst>
                    <a:gs pos="0">
                      <a:srgbClr val="494970">
                        <a:shade val="20000"/>
                        <a:satMod val="200000"/>
                      </a:srgbClr>
                    </a:gs>
                    <a:gs pos="78000">
                      <a:srgbClr val="49497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9497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+mn-ea"/>
              </a:rPr>
              <a:t>problemi</a:t>
            </a:r>
            <a:endParaRPr lang="en-US" b="1" dirty="0">
              <a:ln w="1905"/>
              <a:gradFill>
                <a:gsLst>
                  <a:gs pos="0">
                    <a:srgbClr val="494970">
                      <a:shade val="20000"/>
                      <a:satMod val="200000"/>
                    </a:srgbClr>
                  </a:gs>
                  <a:gs pos="78000">
                    <a:srgbClr val="494970">
                      <a:tint val="90000"/>
                      <a:shade val="89000"/>
                      <a:satMod val="220000"/>
                    </a:srgbClr>
                  </a:gs>
                  <a:gs pos="100000">
                    <a:srgbClr val="494970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ea typeface="+mn-ea"/>
            </a:endParaRPr>
          </a:p>
          <a:p>
            <a:pPr>
              <a:defRPr/>
            </a:pPr>
            <a:endParaRPr lang="en-US" sz="2000" b="1" dirty="0">
              <a:ln w="1905"/>
              <a:gradFill>
                <a:gsLst>
                  <a:gs pos="0">
                    <a:srgbClr val="494970">
                      <a:shade val="20000"/>
                      <a:satMod val="200000"/>
                    </a:srgbClr>
                  </a:gs>
                  <a:gs pos="78000">
                    <a:srgbClr val="494970">
                      <a:tint val="90000"/>
                      <a:shade val="89000"/>
                      <a:satMod val="220000"/>
                    </a:srgbClr>
                  </a:gs>
                  <a:gs pos="100000">
                    <a:srgbClr val="494970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ea typeface="+mn-ea"/>
            </a:endParaRPr>
          </a:p>
          <a:p>
            <a:pPr>
              <a:defRPr/>
            </a:pPr>
            <a:endParaRPr lang="en-US" sz="2000" b="1" dirty="0">
              <a:ln w="1905"/>
              <a:gradFill>
                <a:gsLst>
                  <a:gs pos="0">
                    <a:srgbClr val="494970">
                      <a:shade val="20000"/>
                      <a:satMod val="200000"/>
                    </a:srgbClr>
                  </a:gs>
                  <a:gs pos="78000">
                    <a:srgbClr val="494970">
                      <a:tint val="90000"/>
                      <a:shade val="89000"/>
                      <a:satMod val="220000"/>
                    </a:srgbClr>
                  </a:gs>
                  <a:gs pos="100000">
                    <a:srgbClr val="494970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ea typeface="+mn-ea"/>
            </a:endParaRPr>
          </a:p>
          <a:p>
            <a:pPr>
              <a:buFontTx/>
              <a:buChar char="•"/>
              <a:defRPr/>
            </a:pPr>
            <a:endParaRPr lang="en-US" sz="2000" dirty="0">
              <a:solidFill>
                <a:srgbClr val="DFDEF6">
                  <a:lumMod val="10000"/>
                </a:srgbClr>
              </a:solidFill>
              <a:effectLst>
                <a:outerShdw blurRad="38100" dist="38100" dir="2700000" algn="tl">
                  <a:srgbClr val="000000"/>
                </a:outerShdw>
                <a:reflection blurRad="6350" stA="55000" endA="300" endPos="45500" dir="5400000" sy="-100000" algn="bl" rotWithShape="0"/>
              </a:effectLst>
              <a:latin typeface="Arial" charset="0"/>
              <a:ea typeface="+mn-ea"/>
            </a:endParaRPr>
          </a:p>
          <a:p>
            <a:pPr>
              <a:defRPr/>
            </a:pPr>
            <a:r>
              <a:rPr lang="en-US" sz="2000" dirty="0">
                <a:solidFill>
                  <a:srgbClr val="DFDEF6">
                    <a:lumMod val="1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  <a:latin typeface="Arial" charset="0"/>
                <a:ea typeface="+mn-ea"/>
              </a:rPr>
              <a:t>                     </a:t>
            </a:r>
            <a:endParaRPr lang="en-US" dirty="0">
              <a:solidFill>
                <a:srgbClr val="DFDEF6">
                  <a:lumMod val="10000"/>
                </a:srgbClr>
              </a:solidFill>
              <a:effectLst>
                <a:outerShdw blurRad="38100" dist="38100" dir="2700000" algn="tl">
                  <a:srgbClr val="000000"/>
                </a:outerShdw>
                <a:reflection blurRad="6350" stA="55000" endA="300" endPos="45500" dir="5400000" sy="-100000" algn="bl" rotWithShape="0"/>
              </a:effectLst>
              <a:latin typeface="Arial" charset="0"/>
              <a:ea typeface="+mn-ea"/>
            </a:endParaRPr>
          </a:p>
        </p:txBody>
      </p:sp>
      <p:pic>
        <p:nvPicPr>
          <p:cNvPr id="181250" name="Picture 2" descr="http://tbn0.google.com/images?q=tbn:CwEgLj_6qYa8UM:http://www.columbia.edu/cu/record/23/18/11c.gif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2133600"/>
            <a:ext cx="2130879" cy="13768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74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461B0-3C06-4A03-B625-B343177ACCC8}" type="slidenum">
              <a:rPr lang="en-US" smtClean="0">
                <a:solidFill>
                  <a:srgbClr val="FFFFFF"/>
                </a:solidFill>
              </a:rPr>
              <a:pPr/>
              <a:t>8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8" descr="C:\Users\dejan\Pictures\stick_figure_running_inside_arrows_sm_w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137404"/>
            <a:ext cx="2209800" cy="2209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1828800" y="5207000"/>
            <a:ext cx="4191000" cy="1498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95300" y="2819400"/>
            <a:ext cx="8343900" cy="1055608"/>
          </a:xfrm>
          <a:prstGeom prst="roundRect">
            <a:avLst/>
          </a:prstGeom>
          <a:gradFill>
            <a:gsLst>
              <a:gs pos="20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perspectiveRelaxedModerately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Pre 13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godina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  <a:p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ekstra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dimenzije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su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reinkarnirane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po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drugi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 put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00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 bwMode="auto">
          <a:xfrm>
            <a:off x="1828800" y="5943600"/>
            <a:ext cx="4434840" cy="710949"/>
          </a:xfrm>
          <a:prstGeom prst="roundRect">
            <a:avLst/>
          </a:prstGeom>
          <a:gradFill>
            <a:gsLst>
              <a:gs pos="20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D5E15-07DF-481E-9D9E-851FDE041076}" type="slidenum">
              <a:rPr lang="en-US">
                <a:solidFill>
                  <a:srgbClr val="FFFFFF"/>
                </a:solidFill>
              </a:rPr>
              <a:pPr/>
              <a:t>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609600"/>
            <a:ext cx="8839200" cy="6217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/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Problem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hierarhije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energetskih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skala</a:t>
            </a:r>
            <a:r>
              <a:rPr lang="en-US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:</a:t>
            </a:r>
            <a:endParaRPr lang="en-US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eaLnBrk="1" hangingPunct="1"/>
            <a:endParaRPr lang="en-US" sz="1800" b="1" spc="50" dirty="0">
              <a:ln w="11430"/>
              <a:gradFill>
                <a:gsLst>
                  <a:gs pos="25000">
                    <a:srgbClr val="52527C">
                      <a:satMod val="155000"/>
                    </a:srgbClr>
                  </a:gs>
                  <a:gs pos="100000">
                    <a:srgbClr val="52527C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eaLnBrk="1" hangingPunct="1"/>
            <a:endParaRPr lang="en-US" sz="1800" b="1" spc="50" dirty="0">
              <a:ln w="11430"/>
              <a:gradFill>
                <a:gsLst>
                  <a:gs pos="25000">
                    <a:srgbClr val="52527C">
                      <a:satMod val="155000"/>
                    </a:srgbClr>
                  </a:gs>
                  <a:gs pos="100000">
                    <a:srgbClr val="52527C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sz="2000" b="1" spc="50" dirty="0">
                <a:ln w="11430"/>
                <a:gradFill>
                  <a:gsLst>
                    <a:gs pos="25000">
                      <a:srgbClr val="52527C">
                        <a:satMod val="155000"/>
                      </a:srgbClr>
                    </a:gs>
                    <a:gs pos="100000">
                      <a:srgbClr val="52527C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b="1" spc="50" dirty="0" smtClean="0">
                <a:ln w="11430"/>
                <a:solidFill>
                  <a:srgbClr val="DFDEF6">
                    <a:lumMod val="10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Planck-ova </a:t>
            </a:r>
            <a:r>
              <a:rPr lang="en-US" sz="2000" b="1" spc="50" dirty="0" err="1" smtClean="0">
                <a:ln w="11430"/>
                <a:solidFill>
                  <a:srgbClr val="DFDEF6">
                    <a:lumMod val="10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skala</a:t>
            </a:r>
            <a:r>
              <a:rPr lang="en-US" sz="2000" b="1" spc="50" dirty="0" smtClean="0">
                <a:ln w="11430"/>
                <a:solidFill>
                  <a:srgbClr val="DFDEF6">
                    <a:lumMod val="10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:</a:t>
            </a:r>
          </a:p>
          <a:p>
            <a:pPr eaLnBrk="1" hangingPunct="1">
              <a:buFontTx/>
              <a:buChar char="•"/>
            </a:pPr>
            <a:endParaRPr lang="en-US" sz="2000" b="1" spc="50" dirty="0" smtClean="0">
              <a:ln w="11430"/>
              <a:solidFill>
                <a:srgbClr val="DFDEF6">
                  <a:lumMod val="10000"/>
                </a:srgb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sz="2000" b="1" spc="50" dirty="0" smtClean="0">
                <a:ln w="11430"/>
                <a:solidFill>
                  <a:srgbClr val="DFDEF6">
                    <a:lumMod val="10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Electroweak </a:t>
            </a:r>
            <a:r>
              <a:rPr lang="en-US" sz="2000" b="1" spc="50" dirty="0" err="1" smtClean="0">
                <a:ln w="11430"/>
                <a:solidFill>
                  <a:srgbClr val="DFDEF6">
                    <a:lumMod val="10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skala</a:t>
            </a:r>
            <a:endParaRPr lang="en-US" sz="2000" b="1" spc="50" dirty="0">
              <a:ln w="11430"/>
              <a:solidFill>
                <a:srgbClr val="DFDEF6">
                  <a:lumMod val="10000"/>
                </a:srgb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eaLnBrk="1" hangingPunct="1"/>
            <a:endParaRPr lang="en-US" sz="2000" b="1" spc="50" dirty="0">
              <a:ln w="11430"/>
              <a:gradFill>
                <a:gsLst>
                  <a:gs pos="25000">
                    <a:srgbClr val="52527C">
                      <a:satMod val="155000"/>
                    </a:srgbClr>
                  </a:gs>
                  <a:gs pos="100000">
                    <a:srgbClr val="52527C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eaLnBrk="1" hangingPunct="1"/>
            <a:endParaRPr lang="en-US" sz="2000" b="1" spc="50" dirty="0">
              <a:ln w="11430"/>
              <a:gradFill>
                <a:gsLst>
                  <a:gs pos="25000">
                    <a:srgbClr val="52527C">
                      <a:satMod val="155000"/>
                    </a:srgbClr>
                  </a:gs>
                  <a:gs pos="100000">
                    <a:srgbClr val="52527C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sz="2000" b="1" spc="50" dirty="0">
                <a:ln w="11430"/>
                <a:gradFill>
                  <a:gsLst>
                    <a:gs pos="25000">
                      <a:srgbClr val="52527C">
                        <a:satMod val="155000"/>
                      </a:srgbClr>
                    </a:gs>
                    <a:gs pos="100000">
                      <a:srgbClr val="52527C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"Grand Desert" </a:t>
            </a:r>
            <a:r>
              <a:rPr lang="en-US" sz="2000" b="1" spc="50" dirty="0" err="1" smtClean="0">
                <a:ln w="11430"/>
                <a:gradFill>
                  <a:gsLst>
                    <a:gs pos="25000">
                      <a:srgbClr val="52527C">
                        <a:satMod val="155000"/>
                      </a:srgbClr>
                    </a:gs>
                    <a:gs pos="100000">
                      <a:srgbClr val="52527C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izmedju</a:t>
            </a:r>
            <a:r>
              <a:rPr lang="en-US" sz="2000" b="1" spc="50" dirty="0" smtClean="0">
                <a:ln w="11430"/>
                <a:gradFill>
                  <a:gsLst>
                    <a:gs pos="25000">
                      <a:srgbClr val="52527C">
                        <a:satMod val="155000"/>
                      </a:srgbClr>
                    </a:gs>
                    <a:gs pos="100000">
                      <a:srgbClr val="52527C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b="1" spc="50" dirty="0" err="1" smtClean="0">
                <a:ln w="11430"/>
                <a:gradFill>
                  <a:gsLst>
                    <a:gs pos="25000">
                      <a:srgbClr val="52527C">
                        <a:satMod val="155000"/>
                      </a:srgbClr>
                    </a:gs>
                    <a:gs pos="100000">
                      <a:srgbClr val="52527C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skala</a:t>
            </a:r>
            <a:endParaRPr lang="en-US" sz="2000" b="1" spc="50" dirty="0">
              <a:ln w="11430"/>
              <a:gradFill>
                <a:gsLst>
                  <a:gs pos="25000">
                    <a:srgbClr val="52527C">
                      <a:satMod val="155000"/>
                    </a:srgbClr>
                  </a:gs>
                  <a:gs pos="100000">
                    <a:srgbClr val="52527C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eaLnBrk="1" hangingPunct="1"/>
            <a:endParaRPr lang="en-US" sz="2000" b="1" spc="50" dirty="0">
              <a:ln w="11430"/>
              <a:gradFill>
                <a:gsLst>
                  <a:gs pos="25000">
                    <a:srgbClr val="52527C">
                      <a:satMod val="155000"/>
                    </a:srgbClr>
                  </a:gs>
                  <a:gs pos="100000">
                    <a:srgbClr val="52527C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sz="2000" b="1" spc="50" dirty="0">
                <a:ln w="11430"/>
                <a:gradFill>
                  <a:gsLst>
                    <a:gs pos="25000">
                      <a:srgbClr val="52527C">
                        <a:satMod val="155000"/>
                      </a:srgbClr>
                    </a:gs>
                    <a:gs pos="100000">
                      <a:srgbClr val="52527C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charset="0"/>
              </a:rPr>
              <a:t>                            </a:t>
            </a:r>
            <a:r>
              <a:rPr lang="en-US" sz="2000" b="1" spc="50" dirty="0" err="1" smtClean="0">
                <a:ln w="11430"/>
                <a:gradFill>
                  <a:gsLst>
                    <a:gs pos="25000">
                      <a:srgbClr val="52527C">
                        <a:satMod val="155000"/>
                      </a:srgbClr>
                    </a:gs>
                    <a:gs pos="100000">
                      <a:srgbClr val="52527C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charset="0"/>
              </a:rPr>
              <a:t>slaba</a:t>
            </a:r>
            <a:r>
              <a:rPr lang="en-US" sz="2000" b="1" spc="50" dirty="0" smtClean="0">
                <a:ln w="11430"/>
                <a:gradFill>
                  <a:gsLst>
                    <a:gs pos="25000">
                      <a:srgbClr val="52527C">
                        <a:satMod val="155000"/>
                      </a:srgbClr>
                    </a:gs>
                    <a:gs pos="100000">
                      <a:srgbClr val="52527C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b="1" spc="50" dirty="0" err="1" smtClean="0">
                <a:ln w="11430"/>
                <a:gradFill>
                  <a:gsLst>
                    <a:gs pos="25000">
                      <a:srgbClr val="52527C">
                        <a:satMod val="155000"/>
                      </a:srgbClr>
                    </a:gs>
                    <a:gs pos="100000">
                      <a:srgbClr val="52527C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gravitacija</a:t>
            </a:r>
            <a:endParaRPr lang="en-US" sz="2000" b="1" spc="50" dirty="0" smtClean="0">
              <a:ln w="11430"/>
              <a:gradFill>
                <a:gsLst>
                  <a:gs pos="25000">
                    <a:srgbClr val="52527C">
                      <a:satMod val="155000"/>
                    </a:srgbClr>
                  </a:gs>
                  <a:gs pos="100000">
                    <a:srgbClr val="52527C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eaLnBrk="1" hangingPunct="1">
              <a:buFontTx/>
              <a:buChar char="•"/>
            </a:pPr>
            <a:endParaRPr lang="en-US" sz="2000" b="1" spc="50" dirty="0" smtClean="0">
              <a:ln w="11430"/>
              <a:gradFill>
                <a:gsLst>
                  <a:gs pos="25000">
                    <a:srgbClr val="52527C">
                      <a:satMod val="155000"/>
                    </a:srgbClr>
                  </a:gs>
                  <a:gs pos="100000">
                    <a:srgbClr val="52527C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eaLnBrk="1" hangingPunct="1">
              <a:buFontTx/>
              <a:buChar char="•"/>
            </a:pPr>
            <a:endParaRPr lang="en-US" sz="2000" b="1" spc="50" dirty="0" smtClean="0">
              <a:ln w="11430"/>
              <a:gradFill>
                <a:gsLst>
                  <a:gs pos="25000">
                    <a:srgbClr val="52527C">
                      <a:satMod val="155000"/>
                    </a:srgbClr>
                  </a:gs>
                  <a:gs pos="100000">
                    <a:srgbClr val="52527C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eaLnBrk="1" hangingPunct="1">
              <a:buFontTx/>
              <a:buChar char="•"/>
            </a:pPr>
            <a:endParaRPr lang="en-US" sz="2000" b="1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sz="2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Gravitacija</a:t>
            </a:r>
            <a:r>
              <a:rPr lang="en-US" sz="2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je </a:t>
            </a:r>
            <a:r>
              <a:rPr lang="en-US" sz="20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daleko</a:t>
            </a:r>
            <a:r>
              <a:rPr lang="en-US" sz="2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najslabija</a:t>
            </a:r>
            <a:r>
              <a:rPr lang="en-US" sz="2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interakcija</a:t>
            </a:r>
            <a:r>
              <a:rPr lang="en-US" sz="2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u </a:t>
            </a:r>
            <a:r>
              <a:rPr lang="en-US" sz="20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prirodi</a:t>
            </a:r>
            <a:endParaRPr lang="en-US" sz="20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eaLnBrk="1" hangingPunct="1"/>
            <a:endParaRPr lang="en-US" sz="20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sz="20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Za</a:t>
            </a:r>
            <a:r>
              <a:rPr lang="en-US" sz="2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protone</a:t>
            </a:r>
            <a:r>
              <a:rPr lang="en-US" sz="2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lang="en-US" sz="20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gravitacija</a:t>
            </a:r>
            <a:r>
              <a:rPr lang="en-US" sz="2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je 10</a:t>
            </a:r>
            <a:r>
              <a:rPr lang="en-US" sz="2000" b="1" spc="50" baseline="3000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36</a:t>
            </a:r>
            <a:r>
              <a:rPr lang="en-US" sz="2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puta</a:t>
            </a:r>
            <a:r>
              <a:rPr lang="en-US" sz="2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slabija</a:t>
            </a:r>
            <a:r>
              <a:rPr lang="en-US" sz="2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nego</a:t>
            </a:r>
            <a:r>
              <a:rPr lang="en-US" sz="2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0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elektromagnetizam</a:t>
            </a:r>
            <a:endParaRPr lang="en-US" sz="20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eaLnBrk="1" hangingPunct="1"/>
            <a:endParaRPr lang="en-US" sz="2000" b="1" spc="50" dirty="0">
              <a:ln w="11430"/>
              <a:gradFill>
                <a:gsLst>
                  <a:gs pos="25000">
                    <a:srgbClr val="52527C">
                      <a:satMod val="155000"/>
                    </a:srgbClr>
                  </a:gs>
                  <a:gs pos="100000">
                    <a:srgbClr val="52527C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eaLnBrk="1" hangingPunct="1"/>
            <a:endParaRPr lang="en-US" sz="2000" b="1" spc="50" dirty="0">
              <a:ln w="11430"/>
              <a:gradFill>
                <a:gsLst>
                  <a:gs pos="25000">
                    <a:srgbClr val="52527C">
                      <a:satMod val="155000"/>
                    </a:srgbClr>
                  </a:gs>
                  <a:gs pos="100000">
                    <a:srgbClr val="52527C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eaLnBrk="1" hangingPunct="1"/>
            <a:endParaRPr lang="en-US" sz="1800" b="1" spc="50" dirty="0">
              <a:ln w="11430"/>
              <a:gradFill>
                <a:gsLst>
                  <a:gs pos="25000">
                    <a:srgbClr val="52527C">
                      <a:satMod val="155000"/>
                    </a:srgbClr>
                  </a:gs>
                  <a:gs pos="100000">
                    <a:srgbClr val="52527C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7697" name="Picture 1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1524000"/>
            <a:ext cx="3524250" cy="2819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aphicFrame>
        <p:nvGraphicFramePr>
          <p:cNvPr id="17920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5730864"/>
              </p:ext>
            </p:extLst>
          </p:nvPr>
        </p:nvGraphicFramePr>
        <p:xfrm>
          <a:off x="2057400" y="5928290"/>
          <a:ext cx="1524000" cy="726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450" name="Equation" r:id="rId5" imgW="825480" imgH="393480" progId="Equation.3">
                  <p:embed/>
                </p:oleObj>
              </mc:Choice>
              <mc:Fallback>
                <p:oleObj name="Equation" r:id="rId5" imgW="825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5928290"/>
                        <a:ext cx="1524000" cy="7262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9202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0060904"/>
              </p:ext>
            </p:extLst>
          </p:nvPr>
        </p:nvGraphicFramePr>
        <p:xfrm>
          <a:off x="4114800" y="5913306"/>
          <a:ext cx="1549037" cy="726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451" name="Equation" r:id="rId7" imgW="838080" imgH="393480" progId="Equation.3">
                  <p:embed/>
                </p:oleObj>
              </mc:Choice>
              <mc:Fallback>
                <p:oleObj name="Equation" r:id="rId7" imgW="8380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5913306"/>
                        <a:ext cx="1549037" cy="7266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9203" name="Object 15"/>
          <p:cNvGraphicFramePr>
            <a:graphicFrameLocks noChangeAspect="1"/>
          </p:cNvGraphicFramePr>
          <p:nvPr/>
        </p:nvGraphicFramePr>
        <p:xfrm>
          <a:off x="304800" y="3581400"/>
          <a:ext cx="1447800" cy="713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452" name="Equation" r:id="rId9" imgW="927000" imgH="457200" progId="Equation.3">
                  <p:embed/>
                </p:oleObj>
              </mc:Choice>
              <mc:Fallback>
                <p:oleObj name="Equation" r:id="rId9" imgW="927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581400"/>
                        <a:ext cx="1447800" cy="7130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9204" name="Object 15"/>
          <p:cNvGraphicFramePr>
            <a:graphicFrameLocks noChangeAspect="1"/>
          </p:cNvGraphicFramePr>
          <p:nvPr/>
        </p:nvGraphicFramePr>
        <p:xfrm>
          <a:off x="2667000" y="1447800"/>
          <a:ext cx="2005013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453" name="Equation" r:id="rId11" imgW="977760" imgH="241200" progId="Equation.3">
                  <p:embed/>
                </p:oleObj>
              </mc:Choice>
              <mc:Fallback>
                <p:oleObj name="Equation" r:id="rId11" imgW="9777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447800"/>
                        <a:ext cx="2005013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9205" name="Object 15"/>
          <p:cNvGraphicFramePr>
            <a:graphicFrameLocks noChangeAspect="1"/>
          </p:cNvGraphicFramePr>
          <p:nvPr/>
        </p:nvGraphicFramePr>
        <p:xfrm>
          <a:off x="2743200" y="2133600"/>
          <a:ext cx="2109788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454" name="Equation" r:id="rId13" imgW="1028520" imgH="228600" progId="Equation.3">
                  <p:embed/>
                </p:oleObj>
              </mc:Choice>
              <mc:Fallback>
                <p:oleObj name="Equation" r:id="rId13" imgW="10285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133600"/>
                        <a:ext cx="2109788" cy="46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67711336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Spring.p3d 0"/>
  <p:tag name="POWER3D OPTIONS" val="Fast 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b7b1db66010a"/>
  <p:tag name="POWER3D OPTIONS" val="Slow "/>
  <p:tag name="WSTITLE" val="Slide 12"/>
  <p:tag name="WSNOTE" val=""/>
  <p:tag name="WSADVANCE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26296dba010b"/>
  <p:tag name="POWER3D OPTIONS" val="Slow "/>
  <p:tag name="WSTITLE" val="Slide 13"/>
  <p:tag name="WSNOTE" val=""/>
  <p:tag name="WSADVANCE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be9d50800120"/>
  <p:tag name="POWER3D OPTIONS" val="Slow "/>
  <p:tag name="WSTITLE" val="Slide 31"/>
  <p:tag name="WSNOTE" val=""/>
  <p:tag name="WSADVANCE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PaintBall.p3d 0"/>
  <p:tag name="POWER3D OPTIONS" val="Fast 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SpaceCube.p3d 0"/>
  <p:tag name="POWER3D OPTIONS" val="Fast 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SpaceCube.p3d 0"/>
  <p:tag name="POWER3D OPTIONS" val="Fast 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SpaceCube.p3d 0"/>
  <p:tag name="POWER3D OPTIONS" val="Fast 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RevolvingSlides.p3d 0"/>
  <p:tag name="POWER3D OPTIONS" val="Fast 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RevolvingSlides.p3d 0"/>
  <p:tag name="POWER3D OPTIONS" val="Fast 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CounterRotatingDisks.p3d 0"/>
  <p:tag name="POWER3D OPTIONS" val="Fast 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OPTIONS" val="Fast 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BigRings.p3d 0"/>
  <p:tag name="POWER3D OPTIONS" val="Fast 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BigRings.p3d 0"/>
  <p:tag name="POWER3D OPTIONS" val="Fast 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BigRings.p3d 0"/>
  <p:tag name="POWER3D OPTIONS" val="Fast 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RevolvingSlides.p3d 0"/>
  <p:tag name="POWER3D OPTIONS" val="Fast 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BigRings.p3d 0"/>
  <p:tag name="POWER3D OPTIONS" val="Fast 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BigRings.p3d 0"/>
  <p:tag name="POWER3D OPTIONS" val="Fast 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BigRings.p3d 0"/>
  <p:tag name="POWER3D OPTIONS" val="Fast 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SpaceCube.p3d 0"/>
  <p:tag name="POWER3D OPTIONS" val="Fast 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BigRings.p3d 0"/>
  <p:tag name="POWER3D OPTIONS" val="Fast 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BigRings.p3d 0"/>
  <p:tag name="POWER3D OPTIONS" val="Fast 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Diamond.p3d 0"/>
  <p:tag name="POWER3D OPTIONS" val="Fast 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BigRings.p3d 0"/>
  <p:tag name="POWER3D OPTIONS" val="Fast 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BigRings.p3d 0"/>
  <p:tag name="POWER3D OPTIONS" val="Fast 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MagicalDoors.p3d 0"/>
  <p:tag name="POWER3D OPTIONS" val="Fast 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MagicalDoors.p3d 0"/>
  <p:tag name="POWER3D OPTIONS" val="Fast 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MagicalDoors.p3d 0"/>
  <p:tag name="POWER3D OPTIONS" val="Fast 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MagicalDoors.p3d 0"/>
  <p:tag name="POWER3D OPTIONS" val="Fast 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MagicalDoors.p3d 0"/>
  <p:tag name="POWER3D OPTIONS" val="Fast 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OrbitingtheEarth.p3d 0"/>
  <p:tag name="POWER3D OPTIONS" val="Fast "/>
  <p:tag name="POWER3D IMAGE0" val="ORBIT.TG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OrbitingtheEarth.p3d 0"/>
  <p:tag name="POWER3D OPTIONS" val="Fast "/>
  <p:tag name="POWER3D IMAGE0" val="ORBIT.TG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OrbitingtheEarth.p3d 0"/>
  <p:tag name="POWER3D OPTIONS" val="Fast "/>
  <p:tag name="POWER3D IMAGE0" val="ORBIT.TG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Dominos.p3d 0"/>
  <p:tag name="POWER3D OPTIONS" val="Fast 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BigRings.p3d 0"/>
  <p:tag name="POWER3D OPTIONS" val="Fast 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BigRings.p3d 0"/>
  <p:tag name="POWER3D OPTIONS" val="Fast 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BigRings.p3d 0"/>
  <p:tag name="POWER3D OPTIONS" val="Fast 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BigRings.p3d 0"/>
  <p:tag name="POWER3D OPTIONS" val="Fast 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BigRings.p3d 0"/>
  <p:tag name="POWER3D OPTIONS" val="Fast 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BigRings.p3d 0"/>
  <p:tag name="POWER3D OPTIONS" val="Fast 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SemiTruck.p3d 0"/>
  <p:tag name="POWER3D OPTIONS" val="Fast 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SpaceCube.p3d 0"/>
  <p:tag name="POWER3D OPTIONS" val="Fast 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Diamond.p3d 0"/>
  <p:tag name="POWER3D OPTIONS" val="Fast 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df195eb00106"/>
  <p:tag name="POWER3D OPTIONS" val="Slow "/>
  <p:tag name="WSTITLE" val="Slide 7"/>
  <p:tag name="WSNOTE" val=""/>
  <p:tag name="WSADVANCE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b3d24f870107"/>
  <p:tag name="POWER3D OPTIONS" val="Slow "/>
  <p:tag name="WSTITLE" val="Slide 8"/>
  <p:tag name="WSNOTE" val=""/>
  <p:tag name="WSADVANCE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78f726520109"/>
  <p:tag name="POWER3D OPTIONS" val="Slow "/>
  <p:tag name="WSTITLE" val="Slide 10"/>
  <p:tag name="WSNOTE" val=""/>
  <p:tag name="WSADVANCE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RevolvingSlides.p3d 0"/>
  <p:tag name="POWER3D OPTIONS" val="Fast "/>
</p:tagLst>
</file>

<file path=ppt/theme/theme1.xml><?xml version="1.0" encoding="utf-8"?>
<a:theme xmlns:a="http://schemas.openxmlformats.org/drawingml/2006/main" name="110 Template">
  <a:themeElements>
    <a:clrScheme name="110 Template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110 Templat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pattFill prst="lgGrid">
          <a:fgClr>
            <a:schemeClr val="tx1"/>
          </a:fgClr>
          <a:bgClr>
            <a:schemeClr val="bg1"/>
          </a:bgClr>
        </a:pattFill>
        <a:ln w="222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110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0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0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0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0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0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0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0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0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0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0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0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igital Dots">
  <a:themeElements>
    <a:clrScheme name="Digital Dots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Digital Do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110 Template">
  <a:themeElements>
    <a:clrScheme name="110 Template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110 Templat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110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0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0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0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0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0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0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0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0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0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0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0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igital Dots">
  <a:themeElements>
    <a:clrScheme name="Digital Dots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Digital Do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igital Dots">
  <a:themeElements>
    <a:clrScheme name="Digital Dots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Digital Do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igital Dots">
  <a:themeElements>
    <a:clrScheme name="Digital Dots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Digital Do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X:Templates:My Templates:110 Template.pot</Template>
  <TotalTime>91435</TotalTime>
  <Words>2453</Words>
  <Application>Microsoft Office PowerPoint</Application>
  <PresentationFormat>On-screen Show (4:3)</PresentationFormat>
  <Paragraphs>602</Paragraphs>
  <Slides>64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110 Template</vt:lpstr>
      <vt:lpstr>Digital Dots</vt:lpstr>
      <vt:lpstr>1_110 Template</vt:lpstr>
      <vt:lpstr>1_Digital Dots</vt:lpstr>
      <vt:lpstr>2_Digital Dots</vt:lpstr>
      <vt:lpstr>3_Digital Dots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Cesto interpertirano kao limit E*  ≥ MPl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CSU Bakersfield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13  Stellar Evolution</dc:title>
  <dc:creator>Jeff Lewis</dc:creator>
  <cp:lastModifiedBy>dejan</cp:lastModifiedBy>
  <cp:revision>856</cp:revision>
  <cp:lastPrinted>2007-09-05T16:58:14Z</cp:lastPrinted>
  <dcterms:created xsi:type="dcterms:W3CDTF">2007-07-23T21:02:14Z</dcterms:created>
  <dcterms:modified xsi:type="dcterms:W3CDTF">2011-07-21T14:24:09Z</dcterms:modified>
</cp:coreProperties>
</file>